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939" r:id="rId2"/>
    <p:sldId id="935" r:id="rId3"/>
    <p:sldId id="1064" r:id="rId4"/>
    <p:sldId id="937" r:id="rId5"/>
    <p:sldId id="1071" r:id="rId6"/>
    <p:sldId id="1078" r:id="rId7"/>
    <p:sldId id="1079" r:id="rId8"/>
    <p:sldId id="1073" r:id="rId9"/>
    <p:sldId id="1074" r:id="rId10"/>
    <p:sldId id="1080" r:id="rId11"/>
    <p:sldId id="1018" r:id="rId12"/>
    <p:sldId id="809" r:id="rId13"/>
    <p:sldId id="875" r:id="rId14"/>
    <p:sldId id="943" r:id="rId15"/>
    <p:sldId id="1044" r:id="rId16"/>
    <p:sldId id="1083" r:id="rId17"/>
    <p:sldId id="1028" r:id="rId18"/>
    <p:sldId id="1040" r:id="rId19"/>
    <p:sldId id="940" r:id="rId20"/>
    <p:sldId id="1046" r:id="rId21"/>
    <p:sldId id="1030" r:id="rId22"/>
    <p:sldId id="947" r:id="rId23"/>
    <p:sldId id="1031" r:id="rId24"/>
    <p:sldId id="949" r:id="rId25"/>
    <p:sldId id="1032" r:id="rId26"/>
    <p:sldId id="950" r:id="rId27"/>
    <p:sldId id="1033" r:id="rId28"/>
    <p:sldId id="1016" r:id="rId29"/>
    <p:sldId id="955" r:id="rId30"/>
    <p:sldId id="953" r:id="rId31"/>
    <p:sldId id="960" r:id="rId32"/>
    <p:sldId id="1034" r:id="rId33"/>
    <p:sldId id="954" r:id="rId34"/>
    <p:sldId id="1035" r:id="rId35"/>
    <p:sldId id="897" r:id="rId36"/>
    <p:sldId id="957" r:id="rId37"/>
    <p:sldId id="975" r:id="rId38"/>
    <p:sldId id="1041" r:id="rId39"/>
    <p:sldId id="1048" r:id="rId40"/>
    <p:sldId id="1067" r:id="rId41"/>
    <p:sldId id="963" r:id="rId42"/>
    <p:sldId id="1038" r:id="rId43"/>
    <p:sldId id="1084" r:id="rId44"/>
    <p:sldId id="964" r:id="rId45"/>
    <p:sldId id="965" r:id="rId46"/>
    <p:sldId id="1050" r:id="rId47"/>
    <p:sldId id="967" r:id="rId48"/>
    <p:sldId id="1068" r:id="rId49"/>
    <p:sldId id="969" r:id="rId50"/>
    <p:sldId id="972" r:id="rId51"/>
    <p:sldId id="978" r:id="rId52"/>
    <p:sldId id="989" r:id="rId53"/>
    <p:sldId id="1052" r:id="rId54"/>
    <p:sldId id="1054" r:id="rId55"/>
    <p:sldId id="1094" r:id="rId56"/>
    <p:sldId id="1100" r:id="rId57"/>
    <p:sldId id="983" r:id="rId58"/>
    <p:sldId id="1017" r:id="rId59"/>
    <p:sldId id="1085" r:id="rId60"/>
    <p:sldId id="986" r:id="rId61"/>
    <p:sldId id="987" r:id="rId62"/>
    <p:sldId id="1055" r:id="rId63"/>
    <p:sldId id="988" r:id="rId64"/>
    <p:sldId id="991" r:id="rId65"/>
    <p:sldId id="1056" r:id="rId66"/>
    <p:sldId id="1057" r:id="rId67"/>
    <p:sldId id="994" r:id="rId68"/>
    <p:sldId id="1002" r:id="rId69"/>
    <p:sldId id="1058" r:id="rId70"/>
    <p:sldId id="1059" r:id="rId71"/>
    <p:sldId id="1005" r:id="rId72"/>
    <p:sldId id="1006" r:id="rId73"/>
    <p:sldId id="1061" r:id="rId74"/>
    <p:sldId id="970" r:id="rId75"/>
    <p:sldId id="1087" r:id="rId76"/>
    <p:sldId id="1088" r:id="rId77"/>
    <p:sldId id="1089" r:id="rId78"/>
    <p:sldId id="1069" r:id="rId79"/>
    <p:sldId id="1093" r:id="rId80"/>
    <p:sldId id="1090" r:id="rId81"/>
    <p:sldId id="1091" r:id="rId82"/>
    <p:sldId id="1009" r:id="rId83"/>
    <p:sldId id="1086" r:id="rId84"/>
    <p:sldId id="1026" r:id="rId85"/>
    <p:sldId id="1012" r:id="rId86"/>
    <p:sldId id="1015" r:id="rId87"/>
    <p:sldId id="971" r:id="rId88"/>
    <p:sldId id="1029" r:id="rId89"/>
    <p:sldId id="1037" r:id="rId90"/>
    <p:sldId id="1066" r:id="rId91"/>
    <p:sldId id="1092" r:id="rId9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B2E835-E55D-4139-B19A-96EBACC902F6}">
          <p14:sldIdLst>
            <p14:sldId id="939"/>
            <p14:sldId id="935"/>
            <p14:sldId id="1064"/>
          </p14:sldIdLst>
        </p14:section>
        <p14:section name="1. Project Overview &amp; Intro to Progamming" id="{4162AC92-7538-4EC0-A5EA-004E6CF48803}">
          <p14:sldIdLst>
            <p14:sldId id="937"/>
            <p14:sldId id="1071"/>
            <p14:sldId id="1078"/>
            <p14:sldId id="1079"/>
            <p14:sldId id="1073"/>
            <p14:sldId id="1074"/>
            <p14:sldId id="1080"/>
            <p14:sldId id="1018"/>
            <p14:sldId id="809"/>
            <p14:sldId id="875"/>
            <p14:sldId id="943"/>
            <p14:sldId id="1044"/>
            <p14:sldId id="1083"/>
            <p14:sldId id="1028"/>
            <p14:sldId id="1040"/>
          </p14:sldIdLst>
        </p14:section>
        <p14:section name="2. Introduction to the TI-Innovator Hub" id="{808B6D2A-7505-4CF3-8EA0-1412318D471C}">
          <p14:sldIdLst>
            <p14:sldId id="940"/>
            <p14:sldId id="1046"/>
            <p14:sldId id="1030"/>
            <p14:sldId id="947"/>
            <p14:sldId id="1031"/>
            <p14:sldId id="949"/>
            <p14:sldId id="1032"/>
            <p14:sldId id="950"/>
            <p14:sldId id="1033"/>
            <p14:sldId id="1016"/>
            <p14:sldId id="955"/>
            <p14:sldId id="953"/>
            <p14:sldId id="960"/>
            <p14:sldId id="1034"/>
            <p14:sldId id="954"/>
            <p14:sldId id="1035"/>
          </p14:sldIdLst>
        </p14:section>
        <p14:section name="3. Introduction to Using Input and Output" id="{A1997F36-8832-4595-9181-D08ED8B91165}">
          <p14:sldIdLst>
            <p14:sldId id="897"/>
            <p14:sldId id="957"/>
            <p14:sldId id="975"/>
            <p14:sldId id="1041"/>
            <p14:sldId id="1048"/>
          </p14:sldIdLst>
        </p14:section>
        <p14:section name="Mini Project: Using Input and Output" id="{FDE46FBB-6264-4797-A8CF-DE2FCDBBD263}">
          <p14:sldIdLst>
            <p14:sldId id="1067"/>
            <p14:sldId id="963"/>
            <p14:sldId id="1038"/>
            <p14:sldId id="1084"/>
            <p14:sldId id="964"/>
            <p14:sldId id="965"/>
            <p14:sldId id="1050"/>
            <p14:sldId id="967"/>
            <p14:sldId id="1068"/>
          </p14:sldIdLst>
        </p14:section>
        <p14:section name="4. Additional Sensors" id="{3370A576-8CAB-4291-905E-57F4B77847B3}">
          <p14:sldIdLst>
            <p14:sldId id="969"/>
            <p14:sldId id="972"/>
            <p14:sldId id="978"/>
            <p14:sldId id="989"/>
            <p14:sldId id="1052"/>
            <p14:sldId id="1054"/>
            <p14:sldId id="1094"/>
            <p14:sldId id="1100"/>
            <p14:sldId id="983"/>
            <p14:sldId id="1017"/>
            <p14:sldId id="1085"/>
            <p14:sldId id="986"/>
            <p14:sldId id="987"/>
            <p14:sldId id="1055"/>
            <p14:sldId id="988"/>
            <p14:sldId id="991"/>
            <p14:sldId id="1056"/>
            <p14:sldId id="1057"/>
            <p14:sldId id="994"/>
            <p14:sldId id="1002"/>
            <p14:sldId id="1058"/>
            <p14:sldId id="1059"/>
            <p14:sldId id="1005"/>
            <p14:sldId id="1006"/>
            <p14:sldId id="1061"/>
          </p14:sldIdLst>
        </p14:section>
        <p14:section name="5. Putting it all together" id="{F079D231-CAF6-4A82-A8D8-A3BF16007D3F}">
          <p14:sldIdLst>
            <p14:sldId id="970"/>
            <p14:sldId id="1087"/>
            <p14:sldId id="1088"/>
            <p14:sldId id="1089"/>
            <p14:sldId id="1069"/>
            <p14:sldId id="1093"/>
            <p14:sldId id="1090"/>
            <p14:sldId id="1091"/>
            <p14:sldId id="1009"/>
            <p14:sldId id="1086"/>
            <p14:sldId id="1026"/>
            <p14:sldId id="1012"/>
            <p14:sldId id="1015"/>
          </p14:sldIdLst>
        </p14:section>
        <p14:section name="6. Presentation" id="{77D5575E-1BB5-4ECE-B5AC-3338918271E3}">
          <p14:sldIdLst>
            <p14:sldId id="971"/>
            <p14:sldId id="1029"/>
          </p14:sldIdLst>
        </p14:section>
        <p14:section name="Completed Sample Code" id="{3F232F2D-3608-4ACC-BBA2-4D489279E5BF}">
          <p14:sldIdLst>
            <p14:sldId id="1037"/>
            <p14:sldId id="1066"/>
            <p14:sldId id="1092"/>
          </p14:sldIdLst>
        </p14:section>
      </p14:sectionLst>
    </p:ext>
    <p:ext uri="{EFAFB233-063F-42B5-8137-9DF3F51BA10A}">
      <p15:sldGuideLst xmlns="" xmlns:p15="http://schemas.microsoft.com/office/powerpoint/2012/main">
        <p15:guide id="1" orient="horz" pos="391" userDrawn="1">
          <p15:clr>
            <a:srgbClr val="A4A3A4"/>
          </p15:clr>
        </p15:guide>
        <p15:guide id="2" pos="5556" userDrawn="1">
          <p15:clr>
            <a:srgbClr val="A4A3A4"/>
          </p15:clr>
        </p15:guide>
      </p15:sldGuideLst>
    </p:ext>
    <p:ext uri="{2D200454-40CA-4A62-9FC3-DE9A4176ACB9}">
      <p15:notesGuideLst xmlns=""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Santucci" initials="" lastIdx="6" clrIdx="0"/>
  <p:cmAuthor id="1" name="Becky underwood" initials="Bu" lastIdx="1" clrIdx="1"/>
  <p:cmAuthor id="2" name="Kugler, Cara" initials="KC"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325"/>
    <a:srgbClr val="BF1901"/>
    <a:srgbClr val="DE1F00"/>
    <a:srgbClr val="6A6A6A"/>
    <a:srgbClr val="D1282E"/>
    <a:srgbClr val="7030A0"/>
    <a:srgbClr val="4D1BC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0" autoAdjust="0"/>
    <p:restoredTop sz="66786" autoAdjust="0"/>
  </p:normalViewPr>
  <p:slideViewPr>
    <p:cSldViewPr snapToGrid="0" snapToObjects="1">
      <p:cViewPr>
        <p:scale>
          <a:sx n="47" d="100"/>
          <a:sy n="47" d="100"/>
        </p:scale>
        <p:origin x="-714" y="-114"/>
      </p:cViewPr>
      <p:guideLst>
        <p:guide orient="horz" pos="391"/>
        <p:guide pos="5556"/>
      </p:guideLst>
    </p:cSldViewPr>
  </p:slideViewPr>
  <p:notesTextViewPr>
    <p:cViewPr>
      <p:scale>
        <a:sx n="100" d="100"/>
        <a:sy n="100" d="100"/>
      </p:scale>
      <p:origin x="0" y="0"/>
    </p:cViewPr>
  </p:notesTextViewPr>
  <p:sorterViewPr>
    <p:cViewPr>
      <p:scale>
        <a:sx n="85" d="100"/>
        <a:sy n="85" d="100"/>
      </p:scale>
      <p:origin x="0" y="4080"/>
    </p:cViewPr>
  </p:sorterViewPr>
  <p:notesViewPr>
    <p:cSldViewPr snapToGrid="0" snapToObjects="1">
      <p:cViewPr varScale="1">
        <p:scale>
          <a:sx n="63" d="100"/>
          <a:sy n="63" d="100"/>
        </p:scale>
        <p:origin x="-313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8BB52-3691-4348-95B3-8219A83F3B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34B397-698B-456D-B78D-38EDEAF99387}">
      <dgm:prSet phldrT="[Text]" custT="1"/>
      <dgm:spPr/>
      <dgm:t>
        <a:bodyPr/>
        <a:lstStyle/>
        <a:p>
          <a:pPr algn="l"/>
          <a:r>
            <a:rPr lang="en-US" sz="1400" dirty="0" smtClean="0"/>
            <a:t>1. Project Overview and Intro to Programming </a:t>
          </a:r>
          <a:endParaRPr lang="en-US" sz="1400" dirty="0"/>
        </a:p>
      </dgm:t>
    </dgm:pt>
    <dgm:pt modelId="{E41DBAF4-4B3D-431A-B46A-C3C1B26F0C70}" type="parTrans" cxnId="{4E474761-7BB9-4111-8255-CA18CA7362D7}">
      <dgm:prSet/>
      <dgm:spPr/>
      <dgm:t>
        <a:bodyPr/>
        <a:lstStyle/>
        <a:p>
          <a:endParaRPr lang="en-US"/>
        </a:p>
      </dgm:t>
    </dgm:pt>
    <dgm:pt modelId="{023A4689-9FBA-4587-AD2B-B215FD45E1D9}" type="sibTrans" cxnId="{4E474761-7BB9-4111-8255-CA18CA7362D7}">
      <dgm:prSet/>
      <dgm:spPr/>
      <dgm:t>
        <a:bodyPr/>
        <a:lstStyle/>
        <a:p>
          <a:endParaRPr lang="en-US"/>
        </a:p>
      </dgm:t>
    </dgm:pt>
    <dgm:pt modelId="{81870AF1-80A2-4C92-B067-F48129166358}">
      <dgm:prSet phldrT="[Text]" custT="1"/>
      <dgm:spPr/>
      <dgm:t>
        <a:bodyPr/>
        <a:lstStyle/>
        <a:p>
          <a:r>
            <a:rPr lang="en-US" sz="1600" dirty="0" smtClean="0"/>
            <a:t>Overview </a:t>
          </a:r>
          <a:endParaRPr lang="en-US" sz="1600" dirty="0"/>
        </a:p>
      </dgm:t>
    </dgm:pt>
    <dgm:pt modelId="{36D2466F-6372-4ED2-8468-BB618522F548}" type="parTrans" cxnId="{FCD46B59-85CB-4EAB-B97C-14709D041211}">
      <dgm:prSet/>
      <dgm:spPr/>
      <dgm:t>
        <a:bodyPr/>
        <a:lstStyle/>
        <a:p>
          <a:endParaRPr lang="en-US"/>
        </a:p>
      </dgm:t>
    </dgm:pt>
    <dgm:pt modelId="{34D7BC53-33AF-4572-8E14-178B1136725D}" type="sibTrans" cxnId="{FCD46B59-85CB-4EAB-B97C-14709D041211}">
      <dgm:prSet/>
      <dgm:spPr/>
      <dgm:t>
        <a:bodyPr/>
        <a:lstStyle/>
        <a:p>
          <a:endParaRPr lang="en-US"/>
        </a:p>
      </dgm:t>
    </dgm:pt>
    <dgm:pt modelId="{17F1CA59-A6F7-4C5A-B81C-296CD511E885}">
      <dgm:prSet phldrT="[Text]" custT="1"/>
      <dgm:spPr/>
      <dgm:t>
        <a:bodyPr/>
        <a:lstStyle/>
        <a:p>
          <a:pPr algn="l"/>
          <a:r>
            <a:rPr lang="en-US" sz="1400" dirty="0" smtClean="0"/>
            <a:t>2. Introduction to the </a:t>
          </a:r>
          <a:br>
            <a:rPr lang="en-US" sz="1400" dirty="0" smtClean="0"/>
          </a:br>
          <a:r>
            <a:rPr lang="en-US" sz="1400" dirty="0" smtClean="0"/>
            <a:t>TI-Innovator Hub</a:t>
          </a:r>
          <a:endParaRPr lang="en-US" sz="1400" dirty="0"/>
        </a:p>
      </dgm:t>
    </dgm:pt>
    <dgm:pt modelId="{F0A3BCDC-2C82-442A-84F6-A8E730221AB1}" type="parTrans" cxnId="{9BDCED52-6398-46D4-8F56-4BF1263F0894}">
      <dgm:prSet/>
      <dgm:spPr/>
      <dgm:t>
        <a:bodyPr/>
        <a:lstStyle/>
        <a:p>
          <a:endParaRPr lang="en-US"/>
        </a:p>
      </dgm:t>
    </dgm:pt>
    <dgm:pt modelId="{3B22D05C-0F3C-4FB4-8BB0-CCB1DA21137B}" type="sibTrans" cxnId="{9BDCED52-6398-46D4-8F56-4BF1263F0894}">
      <dgm:prSet/>
      <dgm:spPr/>
      <dgm:t>
        <a:bodyPr/>
        <a:lstStyle/>
        <a:p>
          <a:endParaRPr lang="en-US"/>
        </a:p>
      </dgm:t>
    </dgm:pt>
    <dgm:pt modelId="{650AC3AA-D1DD-4325-B3B2-FDF2E81301CA}">
      <dgm:prSet phldrT="[Text]"/>
      <dgm:spPr/>
      <dgm:t>
        <a:bodyPr/>
        <a:lstStyle/>
        <a:p>
          <a:r>
            <a:rPr lang="en-US" dirty="0" smtClean="0"/>
            <a:t>Display Colors </a:t>
          </a:r>
          <a:endParaRPr lang="en-US" dirty="0"/>
        </a:p>
      </dgm:t>
    </dgm:pt>
    <dgm:pt modelId="{732B884F-D0DA-4DD3-9751-26F6E85197ED}" type="parTrans" cxnId="{065FD44F-AD2C-40A8-A328-BD315E2C20EF}">
      <dgm:prSet/>
      <dgm:spPr/>
      <dgm:t>
        <a:bodyPr/>
        <a:lstStyle/>
        <a:p>
          <a:endParaRPr lang="en-US"/>
        </a:p>
      </dgm:t>
    </dgm:pt>
    <dgm:pt modelId="{2E55AAEA-1F8A-41CD-9374-10E8D86DA595}" type="sibTrans" cxnId="{065FD44F-AD2C-40A8-A328-BD315E2C20EF}">
      <dgm:prSet/>
      <dgm:spPr/>
      <dgm:t>
        <a:bodyPr/>
        <a:lstStyle/>
        <a:p>
          <a:endParaRPr lang="en-US"/>
        </a:p>
      </dgm:t>
    </dgm:pt>
    <dgm:pt modelId="{78CBE39B-5ACD-404C-8CF0-174B29398FE8}">
      <dgm:prSet phldrT="[Text]" custT="1"/>
      <dgm:spPr/>
      <dgm:t>
        <a:bodyPr/>
        <a:lstStyle/>
        <a:p>
          <a:pPr algn="l"/>
          <a:r>
            <a:rPr lang="en-US" sz="1400" dirty="0" smtClean="0"/>
            <a:t>3. Introduction to Input and Output</a:t>
          </a:r>
          <a:endParaRPr lang="en-US" sz="1400" dirty="0"/>
        </a:p>
      </dgm:t>
    </dgm:pt>
    <dgm:pt modelId="{EC32D4D9-76A7-4BE6-8F75-E9940DBF070D}" type="parTrans" cxnId="{FAE44276-E8D0-434B-A7B5-107C688EF6A6}">
      <dgm:prSet/>
      <dgm:spPr/>
      <dgm:t>
        <a:bodyPr/>
        <a:lstStyle/>
        <a:p>
          <a:endParaRPr lang="en-US"/>
        </a:p>
      </dgm:t>
    </dgm:pt>
    <dgm:pt modelId="{C90A67FB-15FC-49F2-AA63-B4C73999463A}" type="sibTrans" cxnId="{FAE44276-E8D0-434B-A7B5-107C688EF6A6}">
      <dgm:prSet/>
      <dgm:spPr/>
      <dgm:t>
        <a:bodyPr/>
        <a:lstStyle/>
        <a:p>
          <a:endParaRPr lang="en-US"/>
        </a:p>
      </dgm:t>
    </dgm:pt>
    <dgm:pt modelId="{F168C5C6-6C11-43EC-966E-091A2540F4B4}">
      <dgm:prSet phldrT="[Text]"/>
      <dgm:spPr/>
      <dgm:t>
        <a:bodyPr/>
        <a:lstStyle/>
        <a:p>
          <a:r>
            <a:rPr lang="en-US" dirty="0" smtClean="0"/>
            <a:t>Intro to Input &amp; Output</a:t>
          </a:r>
          <a:endParaRPr lang="en-US" dirty="0"/>
        </a:p>
      </dgm:t>
    </dgm:pt>
    <dgm:pt modelId="{41CC548A-4058-4183-85BC-1EE81FFC45CF}" type="parTrans" cxnId="{9E927C1C-0C2B-4B6A-843A-B2824C4EFCB6}">
      <dgm:prSet/>
      <dgm:spPr/>
      <dgm:t>
        <a:bodyPr/>
        <a:lstStyle/>
        <a:p>
          <a:endParaRPr lang="en-US"/>
        </a:p>
      </dgm:t>
    </dgm:pt>
    <dgm:pt modelId="{326BF454-3020-4E35-AF59-55EE729444BA}" type="sibTrans" cxnId="{9E927C1C-0C2B-4B6A-843A-B2824C4EFCB6}">
      <dgm:prSet/>
      <dgm:spPr/>
      <dgm:t>
        <a:bodyPr/>
        <a:lstStyle/>
        <a:p>
          <a:endParaRPr lang="en-US"/>
        </a:p>
      </dgm:t>
    </dgm:pt>
    <dgm:pt modelId="{49FB9012-207A-4E35-A892-A2C8C99423F7}">
      <dgm:prSet phldrT="[Text]" custT="1"/>
      <dgm:spPr/>
      <dgm:t>
        <a:bodyPr/>
        <a:lstStyle/>
        <a:p>
          <a:r>
            <a:rPr lang="en-US" sz="1600" dirty="0" smtClean="0"/>
            <a:t>Problem</a:t>
          </a:r>
          <a:endParaRPr lang="en-US" sz="1600" dirty="0"/>
        </a:p>
      </dgm:t>
    </dgm:pt>
    <dgm:pt modelId="{921F106C-6104-4322-96CC-628A66F79D7C}" type="parTrans" cxnId="{C0843008-DEF7-41AB-875B-7125E35F5CC3}">
      <dgm:prSet/>
      <dgm:spPr/>
      <dgm:t>
        <a:bodyPr/>
        <a:lstStyle/>
        <a:p>
          <a:endParaRPr lang="en-US"/>
        </a:p>
      </dgm:t>
    </dgm:pt>
    <dgm:pt modelId="{510A6853-63C5-4F5C-AA91-151592BE0297}" type="sibTrans" cxnId="{C0843008-DEF7-41AB-875B-7125E35F5CC3}">
      <dgm:prSet/>
      <dgm:spPr/>
      <dgm:t>
        <a:bodyPr/>
        <a:lstStyle/>
        <a:p>
          <a:endParaRPr lang="en-US"/>
        </a:p>
      </dgm:t>
    </dgm:pt>
    <dgm:pt modelId="{FB98E100-D665-4FDD-B39F-278AB592F4F4}">
      <dgm:prSet phldrT="[Text]" custT="1"/>
      <dgm:spPr/>
      <dgm:t>
        <a:bodyPr/>
        <a:lstStyle/>
        <a:p>
          <a:r>
            <a:rPr lang="en-US" sz="1600" dirty="0" smtClean="0"/>
            <a:t>Supply List</a:t>
          </a:r>
          <a:endParaRPr lang="en-US" sz="1600" dirty="0"/>
        </a:p>
      </dgm:t>
    </dgm:pt>
    <dgm:pt modelId="{8ACA4320-4E33-4006-A90F-81B6CB1E1694}" type="parTrans" cxnId="{EB58CC2F-3784-423E-BDEB-93AB8204A44B}">
      <dgm:prSet/>
      <dgm:spPr/>
      <dgm:t>
        <a:bodyPr/>
        <a:lstStyle/>
        <a:p>
          <a:endParaRPr lang="en-US"/>
        </a:p>
      </dgm:t>
    </dgm:pt>
    <dgm:pt modelId="{F53F20B6-940E-4AF7-8579-AD8BF52A6E25}" type="sibTrans" cxnId="{EB58CC2F-3784-423E-BDEB-93AB8204A44B}">
      <dgm:prSet/>
      <dgm:spPr/>
      <dgm:t>
        <a:bodyPr/>
        <a:lstStyle/>
        <a:p>
          <a:endParaRPr lang="en-US"/>
        </a:p>
      </dgm:t>
    </dgm:pt>
    <dgm:pt modelId="{087E9506-0169-4446-AB41-C337C7B948DA}">
      <dgm:prSet phldrT="[Text]" custT="1"/>
      <dgm:spPr/>
      <dgm:t>
        <a:bodyPr/>
        <a:lstStyle/>
        <a:p>
          <a:r>
            <a:rPr lang="en-US" sz="1600" dirty="0" smtClean="0"/>
            <a:t>Example of Completed Project </a:t>
          </a:r>
          <a:endParaRPr lang="en-US" sz="1600" dirty="0"/>
        </a:p>
      </dgm:t>
    </dgm:pt>
    <dgm:pt modelId="{1B4A8D85-12B7-4332-B6A6-DD24A4DAB937}" type="parTrans" cxnId="{048E819E-2ABC-4A54-8203-B3E5FF3008B7}">
      <dgm:prSet/>
      <dgm:spPr/>
      <dgm:t>
        <a:bodyPr/>
        <a:lstStyle/>
        <a:p>
          <a:endParaRPr lang="en-US"/>
        </a:p>
      </dgm:t>
    </dgm:pt>
    <dgm:pt modelId="{5D62A9DE-52A8-466F-A8A2-FAC6333E3820}" type="sibTrans" cxnId="{048E819E-2ABC-4A54-8203-B3E5FF3008B7}">
      <dgm:prSet/>
      <dgm:spPr/>
      <dgm:t>
        <a:bodyPr/>
        <a:lstStyle/>
        <a:p>
          <a:endParaRPr lang="en-US"/>
        </a:p>
      </dgm:t>
    </dgm:pt>
    <dgm:pt modelId="{A60210BB-2BB9-47B0-A415-1BC18B8F450A}">
      <dgm:prSet phldrT="[Text]" custT="1"/>
      <dgm:spPr/>
      <dgm:t>
        <a:bodyPr/>
        <a:lstStyle/>
        <a:p>
          <a:r>
            <a:rPr lang="en-US" sz="1600" dirty="0" smtClean="0"/>
            <a:t>Hello World</a:t>
          </a:r>
          <a:endParaRPr lang="en-US" sz="1600" dirty="0"/>
        </a:p>
      </dgm:t>
    </dgm:pt>
    <dgm:pt modelId="{98A4F65C-16F4-4043-9EE7-99ACDF468BE5}" type="parTrans" cxnId="{D5C9017C-DEAB-44E3-95CF-861D24EBC954}">
      <dgm:prSet/>
      <dgm:spPr/>
      <dgm:t>
        <a:bodyPr/>
        <a:lstStyle/>
        <a:p>
          <a:endParaRPr lang="en-US"/>
        </a:p>
      </dgm:t>
    </dgm:pt>
    <dgm:pt modelId="{FEEE11A1-39DD-40D1-83B3-E55AEA209B7B}" type="sibTrans" cxnId="{D5C9017C-DEAB-44E3-95CF-861D24EBC954}">
      <dgm:prSet/>
      <dgm:spPr/>
      <dgm:t>
        <a:bodyPr/>
        <a:lstStyle/>
        <a:p>
          <a:endParaRPr lang="en-US"/>
        </a:p>
      </dgm:t>
    </dgm:pt>
    <dgm:pt modelId="{CEE6C121-7342-43A7-BC55-B95EA0C5781F}">
      <dgm:prSet phldrT="[Text]"/>
      <dgm:spPr/>
      <dgm:t>
        <a:bodyPr/>
        <a:lstStyle/>
        <a:p>
          <a:r>
            <a:rPr lang="en-US" dirty="0" smtClean="0"/>
            <a:t>Blink RGB LED</a:t>
          </a:r>
          <a:endParaRPr lang="en-US" dirty="0"/>
        </a:p>
      </dgm:t>
    </dgm:pt>
    <dgm:pt modelId="{DE62FA21-4BC5-430C-B007-CC1B396E9C64}" type="parTrans" cxnId="{DAD1CB12-9264-4A90-A346-F0095B075010}">
      <dgm:prSet/>
      <dgm:spPr/>
      <dgm:t>
        <a:bodyPr/>
        <a:lstStyle/>
        <a:p>
          <a:endParaRPr lang="en-US"/>
        </a:p>
      </dgm:t>
    </dgm:pt>
    <dgm:pt modelId="{BD4947A1-86FE-4208-800D-077E4E21DF1C}" type="sibTrans" cxnId="{DAD1CB12-9264-4A90-A346-F0095B075010}">
      <dgm:prSet/>
      <dgm:spPr/>
      <dgm:t>
        <a:bodyPr/>
        <a:lstStyle/>
        <a:p>
          <a:endParaRPr lang="en-US"/>
        </a:p>
      </dgm:t>
    </dgm:pt>
    <dgm:pt modelId="{BDC58BC6-3CD2-49D9-BA5F-FFF1F8270C1D}">
      <dgm:prSet phldrT="[Text]"/>
      <dgm:spPr/>
      <dgm:t>
        <a:bodyPr/>
        <a:lstStyle/>
        <a:p>
          <a:r>
            <a:rPr lang="en-US" dirty="0" smtClean="0"/>
            <a:t>Mini Project: Create a Traffic Light</a:t>
          </a:r>
          <a:endParaRPr lang="en-US" dirty="0"/>
        </a:p>
      </dgm:t>
    </dgm:pt>
    <dgm:pt modelId="{4EDF1CA4-A401-4FC8-9B02-3FEEA9BF8578}" type="parTrans" cxnId="{B68D2B4E-42FF-44CC-B135-FDD9DA0BC524}">
      <dgm:prSet/>
      <dgm:spPr/>
      <dgm:t>
        <a:bodyPr/>
        <a:lstStyle/>
        <a:p>
          <a:endParaRPr lang="en-US"/>
        </a:p>
      </dgm:t>
    </dgm:pt>
    <dgm:pt modelId="{1A7C500B-22F3-4213-A873-3C35A866FDB2}" type="sibTrans" cxnId="{B68D2B4E-42FF-44CC-B135-FDD9DA0BC524}">
      <dgm:prSet/>
      <dgm:spPr/>
      <dgm:t>
        <a:bodyPr/>
        <a:lstStyle/>
        <a:p>
          <a:endParaRPr lang="en-US"/>
        </a:p>
      </dgm:t>
    </dgm:pt>
    <dgm:pt modelId="{E866E19A-34E1-4CDC-8C9F-111B04F616C4}">
      <dgm:prSet phldrT="[Text]"/>
      <dgm:spPr/>
      <dgm:t>
        <a:bodyPr/>
        <a:lstStyle/>
        <a:p>
          <a:r>
            <a:rPr lang="en-US" dirty="0" smtClean="0"/>
            <a:t>On-Board Brightness Sensor</a:t>
          </a:r>
          <a:endParaRPr lang="en-US" dirty="0"/>
        </a:p>
      </dgm:t>
    </dgm:pt>
    <dgm:pt modelId="{23539922-5F32-4A3B-9DA6-5715BFD84E70}" type="parTrans" cxnId="{F5CABB7A-83F8-4672-A65E-4016A28C985A}">
      <dgm:prSet/>
      <dgm:spPr/>
      <dgm:t>
        <a:bodyPr/>
        <a:lstStyle/>
        <a:p>
          <a:endParaRPr lang="en-US"/>
        </a:p>
      </dgm:t>
    </dgm:pt>
    <dgm:pt modelId="{E0D182AE-83B0-4E16-9D72-4BE6A54BF73C}" type="sibTrans" cxnId="{F5CABB7A-83F8-4672-A65E-4016A28C985A}">
      <dgm:prSet/>
      <dgm:spPr/>
      <dgm:t>
        <a:bodyPr/>
        <a:lstStyle/>
        <a:p>
          <a:endParaRPr lang="en-US"/>
        </a:p>
      </dgm:t>
    </dgm:pt>
    <dgm:pt modelId="{B5A04791-27E6-4623-AE1C-5BAD6CA0B3BF}">
      <dgm:prSet phldrT="[Text]"/>
      <dgm:spPr/>
      <dgm:t>
        <a:bodyPr/>
        <a:lstStyle/>
        <a:p>
          <a:endParaRPr lang="en-US" dirty="0"/>
        </a:p>
      </dgm:t>
    </dgm:pt>
    <dgm:pt modelId="{DAB1C2F8-AF0A-4088-8F10-99C67929BF6D}" type="parTrans" cxnId="{047CEA38-D802-4405-A79C-F87E9FEA9469}">
      <dgm:prSet/>
      <dgm:spPr/>
      <dgm:t>
        <a:bodyPr/>
        <a:lstStyle/>
        <a:p>
          <a:endParaRPr lang="en-US"/>
        </a:p>
      </dgm:t>
    </dgm:pt>
    <dgm:pt modelId="{FF9E2528-B475-49D1-B4F5-9AF737741460}" type="sibTrans" cxnId="{047CEA38-D802-4405-A79C-F87E9FEA9469}">
      <dgm:prSet/>
      <dgm:spPr/>
      <dgm:t>
        <a:bodyPr/>
        <a:lstStyle/>
        <a:p>
          <a:endParaRPr lang="en-US"/>
        </a:p>
      </dgm:t>
    </dgm:pt>
    <dgm:pt modelId="{4FD67FC2-279B-4D88-B3A7-12FE13F0BE8A}">
      <dgm:prSet phldrT="[Text]"/>
      <dgm:spPr/>
      <dgm:t>
        <a:bodyPr/>
        <a:lstStyle/>
        <a:p>
          <a:r>
            <a:rPr lang="en-US" dirty="0" smtClean="0"/>
            <a:t>Mini Project: Control Sound with Light</a:t>
          </a:r>
          <a:endParaRPr lang="en-US" dirty="0"/>
        </a:p>
      </dgm:t>
    </dgm:pt>
    <dgm:pt modelId="{8E7784D8-380A-41ED-BC6D-906F3FB22F05}" type="parTrans" cxnId="{3A271256-341A-4281-9416-66B34A41B20A}">
      <dgm:prSet/>
      <dgm:spPr/>
      <dgm:t>
        <a:bodyPr/>
        <a:lstStyle/>
        <a:p>
          <a:endParaRPr lang="en-US"/>
        </a:p>
      </dgm:t>
    </dgm:pt>
    <dgm:pt modelId="{0015E3E6-E731-4528-83CD-C53A297A7FFA}" type="sibTrans" cxnId="{3A271256-341A-4281-9416-66B34A41B20A}">
      <dgm:prSet/>
      <dgm:spPr/>
      <dgm:t>
        <a:bodyPr/>
        <a:lstStyle/>
        <a:p>
          <a:endParaRPr lang="en-US"/>
        </a:p>
      </dgm:t>
    </dgm:pt>
    <dgm:pt modelId="{B856E84F-85DD-49E9-A95F-314FE47D2AEF}" type="pres">
      <dgm:prSet presAssocID="{FCB8BB52-3691-4348-95B3-8219A83F3B69}" presName="Name0" presStyleCnt="0">
        <dgm:presLayoutVars>
          <dgm:dir/>
          <dgm:animLvl val="lvl"/>
          <dgm:resizeHandles val="exact"/>
        </dgm:presLayoutVars>
      </dgm:prSet>
      <dgm:spPr/>
      <dgm:t>
        <a:bodyPr/>
        <a:lstStyle/>
        <a:p>
          <a:endParaRPr lang="en-US"/>
        </a:p>
      </dgm:t>
    </dgm:pt>
    <dgm:pt modelId="{F9B5FE66-2E7F-4177-9BC3-F5DCEDB17BDB}" type="pres">
      <dgm:prSet presAssocID="{4334B397-698B-456D-B78D-38EDEAF99387}" presName="composite" presStyleCnt="0"/>
      <dgm:spPr/>
    </dgm:pt>
    <dgm:pt modelId="{EB0296A8-C041-4A68-9EA0-883C1F030B3F}" type="pres">
      <dgm:prSet presAssocID="{4334B397-698B-456D-B78D-38EDEAF99387}" presName="parTx" presStyleLbl="alignNode1" presStyleIdx="0" presStyleCnt="3" custScaleY="100963">
        <dgm:presLayoutVars>
          <dgm:chMax val="0"/>
          <dgm:chPref val="0"/>
          <dgm:bulletEnabled val="1"/>
        </dgm:presLayoutVars>
      </dgm:prSet>
      <dgm:spPr/>
      <dgm:t>
        <a:bodyPr/>
        <a:lstStyle/>
        <a:p>
          <a:endParaRPr lang="en-US"/>
        </a:p>
      </dgm:t>
    </dgm:pt>
    <dgm:pt modelId="{5FDF61DF-49A1-4B78-99B2-AFF66186C143}" type="pres">
      <dgm:prSet presAssocID="{4334B397-698B-456D-B78D-38EDEAF99387}" presName="desTx" presStyleLbl="alignAccFollowNode1" presStyleIdx="0" presStyleCnt="3">
        <dgm:presLayoutVars>
          <dgm:bulletEnabled val="1"/>
        </dgm:presLayoutVars>
      </dgm:prSet>
      <dgm:spPr/>
      <dgm:t>
        <a:bodyPr/>
        <a:lstStyle/>
        <a:p>
          <a:endParaRPr lang="en-US"/>
        </a:p>
      </dgm:t>
    </dgm:pt>
    <dgm:pt modelId="{A4A22CBF-32AB-4C55-9C68-17174215179D}" type="pres">
      <dgm:prSet presAssocID="{023A4689-9FBA-4587-AD2B-B215FD45E1D9}" presName="space" presStyleCnt="0"/>
      <dgm:spPr/>
    </dgm:pt>
    <dgm:pt modelId="{5F764CE3-F6BE-44B2-AA6D-A3B1B3791122}" type="pres">
      <dgm:prSet presAssocID="{17F1CA59-A6F7-4C5A-B81C-296CD511E885}" presName="composite" presStyleCnt="0"/>
      <dgm:spPr/>
    </dgm:pt>
    <dgm:pt modelId="{6C7FACE1-65F1-4C67-AE46-6CC369A83074}" type="pres">
      <dgm:prSet presAssocID="{17F1CA59-A6F7-4C5A-B81C-296CD511E885}" presName="parTx" presStyleLbl="alignNode1" presStyleIdx="1" presStyleCnt="3">
        <dgm:presLayoutVars>
          <dgm:chMax val="0"/>
          <dgm:chPref val="0"/>
          <dgm:bulletEnabled val="1"/>
        </dgm:presLayoutVars>
      </dgm:prSet>
      <dgm:spPr/>
      <dgm:t>
        <a:bodyPr/>
        <a:lstStyle/>
        <a:p>
          <a:endParaRPr lang="en-US"/>
        </a:p>
      </dgm:t>
    </dgm:pt>
    <dgm:pt modelId="{F1A03FC0-84ED-4032-8D74-B2E75AFB5FEE}" type="pres">
      <dgm:prSet presAssocID="{17F1CA59-A6F7-4C5A-B81C-296CD511E885}" presName="desTx" presStyleLbl="alignAccFollowNode1" presStyleIdx="1" presStyleCnt="3">
        <dgm:presLayoutVars>
          <dgm:bulletEnabled val="1"/>
        </dgm:presLayoutVars>
      </dgm:prSet>
      <dgm:spPr/>
      <dgm:t>
        <a:bodyPr/>
        <a:lstStyle/>
        <a:p>
          <a:endParaRPr lang="en-US"/>
        </a:p>
      </dgm:t>
    </dgm:pt>
    <dgm:pt modelId="{2A5394E3-8663-49A7-8FFE-A2D17D4634D1}" type="pres">
      <dgm:prSet presAssocID="{3B22D05C-0F3C-4FB4-8BB0-CCB1DA21137B}" presName="space" presStyleCnt="0"/>
      <dgm:spPr/>
    </dgm:pt>
    <dgm:pt modelId="{D9B2D8A1-8B40-4952-8EC8-8294D0E6814D}" type="pres">
      <dgm:prSet presAssocID="{78CBE39B-5ACD-404C-8CF0-174B29398FE8}" presName="composite" presStyleCnt="0"/>
      <dgm:spPr/>
    </dgm:pt>
    <dgm:pt modelId="{D646C84A-72E4-477A-A134-4DF624385E85}" type="pres">
      <dgm:prSet presAssocID="{78CBE39B-5ACD-404C-8CF0-174B29398FE8}" presName="parTx" presStyleLbl="alignNode1" presStyleIdx="2" presStyleCnt="3">
        <dgm:presLayoutVars>
          <dgm:chMax val="0"/>
          <dgm:chPref val="0"/>
          <dgm:bulletEnabled val="1"/>
        </dgm:presLayoutVars>
      </dgm:prSet>
      <dgm:spPr/>
      <dgm:t>
        <a:bodyPr/>
        <a:lstStyle/>
        <a:p>
          <a:endParaRPr lang="en-US"/>
        </a:p>
      </dgm:t>
    </dgm:pt>
    <dgm:pt modelId="{CE6BE841-462E-4FCE-B098-D851E9114D12}" type="pres">
      <dgm:prSet presAssocID="{78CBE39B-5ACD-404C-8CF0-174B29398FE8}" presName="desTx" presStyleLbl="alignAccFollowNode1" presStyleIdx="2" presStyleCnt="3">
        <dgm:presLayoutVars>
          <dgm:bulletEnabled val="1"/>
        </dgm:presLayoutVars>
      </dgm:prSet>
      <dgm:spPr/>
      <dgm:t>
        <a:bodyPr/>
        <a:lstStyle/>
        <a:p>
          <a:endParaRPr lang="en-US"/>
        </a:p>
      </dgm:t>
    </dgm:pt>
  </dgm:ptLst>
  <dgm:cxnLst>
    <dgm:cxn modelId="{C3CC5BCC-72D1-44A4-843B-78BFA516F629}" type="presOf" srcId="{087E9506-0169-4446-AB41-C337C7B948DA}" destId="{5FDF61DF-49A1-4B78-99B2-AFF66186C143}" srcOrd="0" destOrd="3" presId="urn:microsoft.com/office/officeart/2005/8/layout/hList1"/>
    <dgm:cxn modelId="{DC5C2917-216D-4944-943C-E4195009E72D}" type="presOf" srcId="{17F1CA59-A6F7-4C5A-B81C-296CD511E885}" destId="{6C7FACE1-65F1-4C67-AE46-6CC369A83074}" srcOrd="0" destOrd="0" presId="urn:microsoft.com/office/officeart/2005/8/layout/hList1"/>
    <dgm:cxn modelId="{048E819E-2ABC-4A54-8203-B3E5FF3008B7}" srcId="{4334B397-698B-456D-B78D-38EDEAF99387}" destId="{087E9506-0169-4446-AB41-C337C7B948DA}" srcOrd="3" destOrd="0" parTransId="{1B4A8D85-12B7-4332-B6A6-DD24A4DAB937}" sibTransId="{5D62A9DE-52A8-466F-A8A2-FAC6333E3820}"/>
    <dgm:cxn modelId="{065FD44F-AD2C-40A8-A328-BD315E2C20EF}" srcId="{17F1CA59-A6F7-4C5A-B81C-296CD511E885}" destId="{650AC3AA-D1DD-4325-B3B2-FDF2E81301CA}" srcOrd="0" destOrd="0" parTransId="{732B884F-D0DA-4DD3-9751-26F6E85197ED}" sibTransId="{2E55AAEA-1F8A-41CD-9374-10E8D86DA595}"/>
    <dgm:cxn modelId="{B68D2B4E-42FF-44CC-B135-FDD9DA0BC524}" srcId="{17F1CA59-A6F7-4C5A-B81C-296CD511E885}" destId="{BDC58BC6-3CD2-49D9-BA5F-FFF1F8270C1D}" srcOrd="2" destOrd="0" parTransId="{4EDF1CA4-A401-4FC8-9B02-3FEEA9BF8578}" sibTransId="{1A7C500B-22F3-4213-A873-3C35A866FDB2}"/>
    <dgm:cxn modelId="{42F57E39-EBEA-4C9C-B84B-698BC82BC7C0}" type="presOf" srcId="{A60210BB-2BB9-47B0-A415-1BC18B8F450A}" destId="{5FDF61DF-49A1-4B78-99B2-AFF66186C143}" srcOrd="0" destOrd="4" presId="urn:microsoft.com/office/officeart/2005/8/layout/hList1"/>
    <dgm:cxn modelId="{7DB6FCE3-2346-4CF3-AEB4-4AA92D9F76E0}" type="presOf" srcId="{B5A04791-27E6-4623-AE1C-5BAD6CA0B3BF}" destId="{CE6BE841-462E-4FCE-B098-D851E9114D12}" srcOrd="0" destOrd="3" presId="urn:microsoft.com/office/officeart/2005/8/layout/hList1"/>
    <dgm:cxn modelId="{2F14D939-9DE7-4206-90D4-63DD6BF6D2A7}" type="presOf" srcId="{49FB9012-207A-4E35-A892-A2C8C99423F7}" destId="{5FDF61DF-49A1-4B78-99B2-AFF66186C143}" srcOrd="0" destOrd="1" presId="urn:microsoft.com/office/officeart/2005/8/layout/hList1"/>
    <dgm:cxn modelId="{FCD46B59-85CB-4EAB-B97C-14709D041211}" srcId="{4334B397-698B-456D-B78D-38EDEAF99387}" destId="{81870AF1-80A2-4C92-B067-F48129166358}" srcOrd="0" destOrd="0" parTransId="{36D2466F-6372-4ED2-8468-BB618522F548}" sibTransId="{34D7BC53-33AF-4572-8E14-178B1136725D}"/>
    <dgm:cxn modelId="{5B1FC8F3-B536-4854-84A8-6E6EFAF5C9AA}" type="presOf" srcId="{81870AF1-80A2-4C92-B067-F48129166358}" destId="{5FDF61DF-49A1-4B78-99B2-AFF66186C143}" srcOrd="0" destOrd="0" presId="urn:microsoft.com/office/officeart/2005/8/layout/hList1"/>
    <dgm:cxn modelId="{F5CABB7A-83F8-4672-A65E-4016A28C985A}" srcId="{78CBE39B-5ACD-404C-8CF0-174B29398FE8}" destId="{E866E19A-34E1-4CDC-8C9F-111B04F616C4}" srcOrd="1" destOrd="0" parTransId="{23539922-5F32-4A3B-9DA6-5715BFD84E70}" sibTransId="{E0D182AE-83B0-4E16-9D72-4BE6A54BF73C}"/>
    <dgm:cxn modelId="{9E927C1C-0C2B-4B6A-843A-B2824C4EFCB6}" srcId="{78CBE39B-5ACD-404C-8CF0-174B29398FE8}" destId="{F168C5C6-6C11-43EC-966E-091A2540F4B4}" srcOrd="0" destOrd="0" parTransId="{41CC548A-4058-4183-85BC-1EE81FFC45CF}" sibTransId="{326BF454-3020-4E35-AF59-55EE729444BA}"/>
    <dgm:cxn modelId="{EB58CC2F-3784-423E-BDEB-93AB8204A44B}" srcId="{4334B397-698B-456D-B78D-38EDEAF99387}" destId="{FB98E100-D665-4FDD-B39F-278AB592F4F4}" srcOrd="2" destOrd="0" parTransId="{8ACA4320-4E33-4006-A90F-81B6CB1E1694}" sibTransId="{F53F20B6-940E-4AF7-8579-AD8BF52A6E25}"/>
    <dgm:cxn modelId="{3A271256-341A-4281-9416-66B34A41B20A}" srcId="{78CBE39B-5ACD-404C-8CF0-174B29398FE8}" destId="{4FD67FC2-279B-4D88-B3A7-12FE13F0BE8A}" srcOrd="2" destOrd="0" parTransId="{8E7784D8-380A-41ED-BC6D-906F3FB22F05}" sibTransId="{0015E3E6-E731-4528-83CD-C53A297A7FFA}"/>
    <dgm:cxn modelId="{4E474761-7BB9-4111-8255-CA18CA7362D7}" srcId="{FCB8BB52-3691-4348-95B3-8219A83F3B69}" destId="{4334B397-698B-456D-B78D-38EDEAF99387}" srcOrd="0" destOrd="0" parTransId="{E41DBAF4-4B3D-431A-B46A-C3C1B26F0C70}" sibTransId="{023A4689-9FBA-4587-AD2B-B215FD45E1D9}"/>
    <dgm:cxn modelId="{59431666-F860-474C-BD37-616ECAB4BC20}" type="presOf" srcId="{F168C5C6-6C11-43EC-966E-091A2540F4B4}" destId="{CE6BE841-462E-4FCE-B098-D851E9114D12}" srcOrd="0" destOrd="0" presId="urn:microsoft.com/office/officeart/2005/8/layout/hList1"/>
    <dgm:cxn modelId="{41A83917-7738-4925-AD83-BFCA4A22065D}" type="presOf" srcId="{4334B397-698B-456D-B78D-38EDEAF99387}" destId="{EB0296A8-C041-4A68-9EA0-883C1F030B3F}" srcOrd="0" destOrd="0" presId="urn:microsoft.com/office/officeart/2005/8/layout/hList1"/>
    <dgm:cxn modelId="{11BD74DD-7FD2-47B7-A3F9-9751452A8C8F}" type="presOf" srcId="{FB98E100-D665-4FDD-B39F-278AB592F4F4}" destId="{5FDF61DF-49A1-4B78-99B2-AFF66186C143}" srcOrd="0" destOrd="2" presId="urn:microsoft.com/office/officeart/2005/8/layout/hList1"/>
    <dgm:cxn modelId="{1367B612-622B-47EA-B56C-7FFCD595C160}" type="presOf" srcId="{FCB8BB52-3691-4348-95B3-8219A83F3B69}" destId="{B856E84F-85DD-49E9-A95F-314FE47D2AEF}" srcOrd="0" destOrd="0" presId="urn:microsoft.com/office/officeart/2005/8/layout/hList1"/>
    <dgm:cxn modelId="{595BA7D2-DFBA-4DA6-BC76-1FCB0F50EBA5}" type="presOf" srcId="{E866E19A-34E1-4CDC-8C9F-111B04F616C4}" destId="{CE6BE841-462E-4FCE-B098-D851E9114D12}" srcOrd="0" destOrd="1" presId="urn:microsoft.com/office/officeart/2005/8/layout/hList1"/>
    <dgm:cxn modelId="{9BDCED52-6398-46D4-8F56-4BF1263F0894}" srcId="{FCB8BB52-3691-4348-95B3-8219A83F3B69}" destId="{17F1CA59-A6F7-4C5A-B81C-296CD511E885}" srcOrd="1" destOrd="0" parTransId="{F0A3BCDC-2C82-442A-84F6-A8E730221AB1}" sibTransId="{3B22D05C-0F3C-4FB4-8BB0-CCB1DA21137B}"/>
    <dgm:cxn modelId="{D5C9017C-DEAB-44E3-95CF-861D24EBC954}" srcId="{4334B397-698B-456D-B78D-38EDEAF99387}" destId="{A60210BB-2BB9-47B0-A415-1BC18B8F450A}" srcOrd="4" destOrd="0" parTransId="{98A4F65C-16F4-4043-9EE7-99ACDF468BE5}" sibTransId="{FEEE11A1-39DD-40D1-83B3-E55AEA209B7B}"/>
    <dgm:cxn modelId="{D11EAF41-8E11-4B90-A611-5C926F865641}" type="presOf" srcId="{650AC3AA-D1DD-4325-B3B2-FDF2E81301CA}" destId="{F1A03FC0-84ED-4032-8D74-B2E75AFB5FEE}" srcOrd="0" destOrd="0" presId="urn:microsoft.com/office/officeart/2005/8/layout/hList1"/>
    <dgm:cxn modelId="{4157493D-CBA3-4C1E-9537-528E46DABBCF}" type="presOf" srcId="{4FD67FC2-279B-4D88-B3A7-12FE13F0BE8A}" destId="{CE6BE841-462E-4FCE-B098-D851E9114D12}" srcOrd="0" destOrd="2" presId="urn:microsoft.com/office/officeart/2005/8/layout/hList1"/>
    <dgm:cxn modelId="{DAD1CB12-9264-4A90-A346-F0095B075010}" srcId="{17F1CA59-A6F7-4C5A-B81C-296CD511E885}" destId="{CEE6C121-7342-43A7-BC55-B95EA0C5781F}" srcOrd="1" destOrd="0" parTransId="{DE62FA21-4BC5-430C-B007-CC1B396E9C64}" sibTransId="{BD4947A1-86FE-4208-800D-077E4E21DF1C}"/>
    <dgm:cxn modelId="{FAE44276-E8D0-434B-A7B5-107C688EF6A6}" srcId="{FCB8BB52-3691-4348-95B3-8219A83F3B69}" destId="{78CBE39B-5ACD-404C-8CF0-174B29398FE8}" srcOrd="2" destOrd="0" parTransId="{EC32D4D9-76A7-4BE6-8F75-E9940DBF070D}" sibTransId="{C90A67FB-15FC-49F2-AA63-B4C73999463A}"/>
    <dgm:cxn modelId="{047CEA38-D802-4405-A79C-F87E9FEA9469}" srcId="{78CBE39B-5ACD-404C-8CF0-174B29398FE8}" destId="{B5A04791-27E6-4623-AE1C-5BAD6CA0B3BF}" srcOrd="3" destOrd="0" parTransId="{DAB1C2F8-AF0A-4088-8F10-99C67929BF6D}" sibTransId="{FF9E2528-B475-49D1-B4F5-9AF737741460}"/>
    <dgm:cxn modelId="{C0843008-DEF7-41AB-875B-7125E35F5CC3}" srcId="{4334B397-698B-456D-B78D-38EDEAF99387}" destId="{49FB9012-207A-4E35-A892-A2C8C99423F7}" srcOrd="1" destOrd="0" parTransId="{921F106C-6104-4322-96CC-628A66F79D7C}" sibTransId="{510A6853-63C5-4F5C-AA91-151592BE0297}"/>
    <dgm:cxn modelId="{39F27AC5-2E24-4664-864C-0D3649EF3EA5}" type="presOf" srcId="{78CBE39B-5ACD-404C-8CF0-174B29398FE8}" destId="{D646C84A-72E4-477A-A134-4DF624385E85}" srcOrd="0" destOrd="0" presId="urn:microsoft.com/office/officeart/2005/8/layout/hList1"/>
    <dgm:cxn modelId="{1A71EFB3-034F-4688-982A-56DCC85E9B38}" type="presOf" srcId="{BDC58BC6-3CD2-49D9-BA5F-FFF1F8270C1D}" destId="{F1A03FC0-84ED-4032-8D74-B2E75AFB5FEE}" srcOrd="0" destOrd="2" presId="urn:microsoft.com/office/officeart/2005/8/layout/hList1"/>
    <dgm:cxn modelId="{77FA1EC6-F313-49E4-AFDF-75ED0C460A36}" type="presOf" srcId="{CEE6C121-7342-43A7-BC55-B95EA0C5781F}" destId="{F1A03FC0-84ED-4032-8D74-B2E75AFB5FEE}" srcOrd="0" destOrd="1" presId="urn:microsoft.com/office/officeart/2005/8/layout/hList1"/>
    <dgm:cxn modelId="{C67CA151-231B-4195-BEAD-5F19BA2EA913}" type="presParOf" srcId="{B856E84F-85DD-49E9-A95F-314FE47D2AEF}" destId="{F9B5FE66-2E7F-4177-9BC3-F5DCEDB17BDB}" srcOrd="0" destOrd="0" presId="urn:microsoft.com/office/officeart/2005/8/layout/hList1"/>
    <dgm:cxn modelId="{77513B09-D5CC-4DDA-8766-255A44D1E46C}" type="presParOf" srcId="{F9B5FE66-2E7F-4177-9BC3-F5DCEDB17BDB}" destId="{EB0296A8-C041-4A68-9EA0-883C1F030B3F}" srcOrd="0" destOrd="0" presId="urn:microsoft.com/office/officeart/2005/8/layout/hList1"/>
    <dgm:cxn modelId="{F399152E-D602-41C7-99DD-F9D432D38144}" type="presParOf" srcId="{F9B5FE66-2E7F-4177-9BC3-F5DCEDB17BDB}" destId="{5FDF61DF-49A1-4B78-99B2-AFF66186C143}" srcOrd="1" destOrd="0" presId="urn:microsoft.com/office/officeart/2005/8/layout/hList1"/>
    <dgm:cxn modelId="{153F37C6-2E2E-4A9E-A1E9-997443282FD9}" type="presParOf" srcId="{B856E84F-85DD-49E9-A95F-314FE47D2AEF}" destId="{A4A22CBF-32AB-4C55-9C68-17174215179D}" srcOrd="1" destOrd="0" presId="urn:microsoft.com/office/officeart/2005/8/layout/hList1"/>
    <dgm:cxn modelId="{8A7641DE-06D1-4275-8033-7433BAA6B601}" type="presParOf" srcId="{B856E84F-85DD-49E9-A95F-314FE47D2AEF}" destId="{5F764CE3-F6BE-44B2-AA6D-A3B1B3791122}" srcOrd="2" destOrd="0" presId="urn:microsoft.com/office/officeart/2005/8/layout/hList1"/>
    <dgm:cxn modelId="{11073CCC-6C2B-4892-8192-829F3152B621}" type="presParOf" srcId="{5F764CE3-F6BE-44B2-AA6D-A3B1B3791122}" destId="{6C7FACE1-65F1-4C67-AE46-6CC369A83074}" srcOrd="0" destOrd="0" presId="urn:microsoft.com/office/officeart/2005/8/layout/hList1"/>
    <dgm:cxn modelId="{38B58335-F251-4241-BE4E-EBEE3DD04FC1}" type="presParOf" srcId="{5F764CE3-F6BE-44B2-AA6D-A3B1B3791122}" destId="{F1A03FC0-84ED-4032-8D74-B2E75AFB5FEE}" srcOrd="1" destOrd="0" presId="urn:microsoft.com/office/officeart/2005/8/layout/hList1"/>
    <dgm:cxn modelId="{BB79EB54-1BEB-4368-85EA-500ADADC8276}" type="presParOf" srcId="{B856E84F-85DD-49E9-A95F-314FE47D2AEF}" destId="{2A5394E3-8663-49A7-8FFE-A2D17D4634D1}" srcOrd="3" destOrd="0" presId="urn:microsoft.com/office/officeart/2005/8/layout/hList1"/>
    <dgm:cxn modelId="{27ECD977-D58F-4DAB-9C90-F4A41ACA425A}" type="presParOf" srcId="{B856E84F-85DD-49E9-A95F-314FE47D2AEF}" destId="{D9B2D8A1-8B40-4952-8EC8-8294D0E6814D}" srcOrd="4" destOrd="0" presId="urn:microsoft.com/office/officeart/2005/8/layout/hList1"/>
    <dgm:cxn modelId="{7B70B26D-152C-4500-9F29-66BC8634627E}" type="presParOf" srcId="{D9B2D8A1-8B40-4952-8EC8-8294D0E6814D}" destId="{D646C84A-72E4-477A-A134-4DF624385E85}" srcOrd="0" destOrd="0" presId="urn:microsoft.com/office/officeart/2005/8/layout/hList1"/>
    <dgm:cxn modelId="{9B525C52-67B8-4FD8-A5E0-63863DEF35A6}" type="presParOf" srcId="{D9B2D8A1-8B40-4952-8EC8-8294D0E6814D}" destId="{CE6BE841-462E-4FCE-B098-D851E9114D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B8BB52-3691-4348-95B3-8219A83F3B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34B397-698B-456D-B78D-38EDEAF99387}">
      <dgm:prSet phldrT="[Text]"/>
      <dgm:spPr/>
      <dgm:t>
        <a:bodyPr/>
        <a:lstStyle/>
        <a:p>
          <a:pPr algn="l"/>
          <a:r>
            <a:rPr lang="en-US" dirty="0" smtClean="0"/>
            <a:t>4. Using External Input and Output Devices</a:t>
          </a:r>
          <a:endParaRPr lang="en-US" dirty="0"/>
        </a:p>
      </dgm:t>
    </dgm:pt>
    <dgm:pt modelId="{E41DBAF4-4B3D-431A-B46A-C3C1B26F0C70}" type="parTrans" cxnId="{4E474761-7BB9-4111-8255-CA18CA7362D7}">
      <dgm:prSet/>
      <dgm:spPr/>
      <dgm:t>
        <a:bodyPr/>
        <a:lstStyle/>
        <a:p>
          <a:endParaRPr lang="en-US"/>
        </a:p>
      </dgm:t>
    </dgm:pt>
    <dgm:pt modelId="{023A4689-9FBA-4587-AD2B-B215FD45E1D9}" type="sibTrans" cxnId="{4E474761-7BB9-4111-8255-CA18CA7362D7}">
      <dgm:prSet/>
      <dgm:spPr/>
      <dgm:t>
        <a:bodyPr/>
        <a:lstStyle/>
        <a:p>
          <a:endParaRPr lang="en-US"/>
        </a:p>
      </dgm:t>
    </dgm:pt>
    <dgm:pt modelId="{81870AF1-80A2-4C92-B067-F48129166358}">
      <dgm:prSet phldrT="[Text]"/>
      <dgm:spPr/>
      <dgm:t>
        <a:bodyPr/>
        <a:lstStyle/>
        <a:p>
          <a:r>
            <a:rPr lang="en-US" dirty="0" smtClean="0"/>
            <a:t>External Input and Output devices </a:t>
          </a:r>
          <a:endParaRPr lang="en-US" dirty="0"/>
        </a:p>
      </dgm:t>
    </dgm:pt>
    <dgm:pt modelId="{36D2466F-6372-4ED2-8468-BB618522F548}" type="parTrans" cxnId="{FCD46B59-85CB-4EAB-B97C-14709D041211}">
      <dgm:prSet/>
      <dgm:spPr/>
      <dgm:t>
        <a:bodyPr/>
        <a:lstStyle/>
        <a:p>
          <a:endParaRPr lang="en-US"/>
        </a:p>
      </dgm:t>
    </dgm:pt>
    <dgm:pt modelId="{34D7BC53-33AF-4572-8E14-178B1136725D}" type="sibTrans" cxnId="{FCD46B59-85CB-4EAB-B97C-14709D041211}">
      <dgm:prSet/>
      <dgm:spPr/>
      <dgm:t>
        <a:bodyPr/>
        <a:lstStyle/>
        <a:p>
          <a:endParaRPr lang="en-US"/>
        </a:p>
      </dgm:t>
    </dgm:pt>
    <dgm:pt modelId="{17F1CA59-A6F7-4C5A-B81C-296CD511E885}">
      <dgm:prSet phldrT="[Text]"/>
      <dgm:spPr/>
      <dgm:t>
        <a:bodyPr/>
        <a:lstStyle/>
        <a:p>
          <a:pPr algn="l"/>
          <a:r>
            <a:rPr lang="en-US" dirty="0" smtClean="0"/>
            <a:t>5. Putting it all together: Pet Car Alarm</a:t>
          </a:r>
          <a:endParaRPr lang="en-US" dirty="0"/>
        </a:p>
      </dgm:t>
    </dgm:pt>
    <dgm:pt modelId="{F0A3BCDC-2C82-442A-84F6-A8E730221AB1}" type="parTrans" cxnId="{9BDCED52-6398-46D4-8F56-4BF1263F0894}">
      <dgm:prSet/>
      <dgm:spPr/>
      <dgm:t>
        <a:bodyPr/>
        <a:lstStyle/>
        <a:p>
          <a:endParaRPr lang="en-US"/>
        </a:p>
      </dgm:t>
    </dgm:pt>
    <dgm:pt modelId="{3B22D05C-0F3C-4FB4-8BB0-CCB1DA21137B}" type="sibTrans" cxnId="{9BDCED52-6398-46D4-8F56-4BF1263F0894}">
      <dgm:prSet/>
      <dgm:spPr/>
      <dgm:t>
        <a:bodyPr/>
        <a:lstStyle/>
        <a:p>
          <a:endParaRPr lang="en-US"/>
        </a:p>
      </dgm:t>
    </dgm:pt>
    <dgm:pt modelId="{650AC3AA-D1DD-4325-B3B2-FDF2E81301CA}">
      <dgm:prSet phldrT="[Text]"/>
      <dgm:spPr/>
      <dgm:t>
        <a:bodyPr/>
        <a:lstStyle/>
        <a:p>
          <a:r>
            <a:rPr lang="en-US" dirty="0" smtClean="0"/>
            <a:t>Define the Problem</a:t>
          </a:r>
          <a:endParaRPr lang="en-US" dirty="0"/>
        </a:p>
      </dgm:t>
    </dgm:pt>
    <dgm:pt modelId="{732B884F-D0DA-4DD3-9751-26F6E85197ED}" type="parTrans" cxnId="{065FD44F-AD2C-40A8-A328-BD315E2C20EF}">
      <dgm:prSet/>
      <dgm:spPr/>
      <dgm:t>
        <a:bodyPr/>
        <a:lstStyle/>
        <a:p>
          <a:endParaRPr lang="en-US"/>
        </a:p>
      </dgm:t>
    </dgm:pt>
    <dgm:pt modelId="{2E55AAEA-1F8A-41CD-9374-10E8D86DA595}" type="sibTrans" cxnId="{065FD44F-AD2C-40A8-A328-BD315E2C20EF}">
      <dgm:prSet/>
      <dgm:spPr/>
      <dgm:t>
        <a:bodyPr/>
        <a:lstStyle/>
        <a:p>
          <a:endParaRPr lang="en-US"/>
        </a:p>
      </dgm:t>
    </dgm:pt>
    <dgm:pt modelId="{78CBE39B-5ACD-404C-8CF0-174B29398FE8}">
      <dgm:prSet phldrT="[Text]"/>
      <dgm:spPr/>
      <dgm:t>
        <a:bodyPr/>
        <a:lstStyle/>
        <a:p>
          <a:pPr algn="l"/>
          <a:r>
            <a:rPr lang="en-US" dirty="0" smtClean="0"/>
            <a:t>6. Presentation: Sell your product (optional)</a:t>
          </a:r>
          <a:endParaRPr lang="en-US" dirty="0"/>
        </a:p>
      </dgm:t>
    </dgm:pt>
    <dgm:pt modelId="{EC32D4D9-76A7-4BE6-8F75-E9940DBF070D}" type="parTrans" cxnId="{FAE44276-E8D0-434B-A7B5-107C688EF6A6}">
      <dgm:prSet/>
      <dgm:spPr/>
      <dgm:t>
        <a:bodyPr/>
        <a:lstStyle/>
        <a:p>
          <a:endParaRPr lang="en-US"/>
        </a:p>
      </dgm:t>
    </dgm:pt>
    <dgm:pt modelId="{C90A67FB-15FC-49F2-AA63-B4C73999463A}" type="sibTrans" cxnId="{FAE44276-E8D0-434B-A7B5-107C688EF6A6}">
      <dgm:prSet/>
      <dgm:spPr/>
      <dgm:t>
        <a:bodyPr/>
        <a:lstStyle/>
        <a:p>
          <a:endParaRPr lang="en-US"/>
        </a:p>
      </dgm:t>
    </dgm:pt>
    <dgm:pt modelId="{F168C5C6-6C11-43EC-966E-091A2540F4B4}">
      <dgm:prSet phldrT="[Text]"/>
      <dgm:spPr/>
      <dgm:t>
        <a:bodyPr/>
        <a:lstStyle/>
        <a:p>
          <a:r>
            <a:rPr lang="en-US" dirty="0" smtClean="0"/>
            <a:t>Personalize your product</a:t>
          </a:r>
          <a:endParaRPr lang="en-US" dirty="0"/>
        </a:p>
      </dgm:t>
    </dgm:pt>
    <dgm:pt modelId="{41CC548A-4058-4183-85BC-1EE81FFC45CF}" type="parTrans" cxnId="{9E927C1C-0C2B-4B6A-843A-B2824C4EFCB6}">
      <dgm:prSet/>
      <dgm:spPr/>
      <dgm:t>
        <a:bodyPr/>
        <a:lstStyle/>
        <a:p>
          <a:endParaRPr lang="en-US"/>
        </a:p>
      </dgm:t>
    </dgm:pt>
    <dgm:pt modelId="{326BF454-3020-4E35-AF59-55EE729444BA}" type="sibTrans" cxnId="{9E927C1C-0C2B-4B6A-843A-B2824C4EFCB6}">
      <dgm:prSet/>
      <dgm:spPr/>
      <dgm:t>
        <a:bodyPr/>
        <a:lstStyle/>
        <a:p>
          <a:endParaRPr lang="en-US"/>
        </a:p>
      </dgm:t>
    </dgm:pt>
    <dgm:pt modelId="{D9D07C30-0C21-4D04-8C0A-2DD1CA76548E}">
      <dgm:prSet phldrT="[Text]"/>
      <dgm:spPr/>
      <dgm:t>
        <a:bodyPr/>
        <a:lstStyle/>
        <a:p>
          <a:r>
            <a:rPr lang="en-US" dirty="0" smtClean="0"/>
            <a:t>Temperature Sensor</a:t>
          </a:r>
          <a:endParaRPr lang="en-US" dirty="0"/>
        </a:p>
      </dgm:t>
    </dgm:pt>
    <dgm:pt modelId="{1B5BC12A-77C0-4A52-A400-28D723E57F29}" type="parTrans" cxnId="{6898F14C-DA08-43F4-9F27-01B463F7DD6A}">
      <dgm:prSet/>
      <dgm:spPr/>
      <dgm:t>
        <a:bodyPr/>
        <a:lstStyle/>
        <a:p>
          <a:endParaRPr lang="en-US"/>
        </a:p>
      </dgm:t>
    </dgm:pt>
    <dgm:pt modelId="{E3D24835-E349-4512-9428-91ECB878B7AD}" type="sibTrans" cxnId="{6898F14C-DA08-43F4-9F27-01B463F7DD6A}">
      <dgm:prSet/>
      <dgm:spPr/>
      <dgm:t>
        <a:bodyPr/>
        <a:lstStyle/>
        <a:p>
          <a:endParaRPr lang="en-US"/>
        </a:p>
      </dgm:t>
    </dgm:pt>
    <dgm:pt modelId="{DA7A0DC8-365C-4040-ADD4-60FAD5C9F72C}">
      <dgm:prSet phldrT="[Text]"/>
      <dgm:spPr/>
      <dgm:t>
        <a:bodyPr/>
        <a:lstStyle/>
        <a:p>
          <a:r>
            <a:rPr lang="en-US" dirty="0" smtClean="0"/>
            <a:t>Hall Effect Sensor</a:t>
          </a:r>
          <a:endParaRPr lang="en-US" dirty="0"/>
        </a:p>
      </dgm:t>
    </dgm:pt>
    <dgm:pt modelId="{CDCAAD4E-19D3-44A7-82B5-2A7DFAC0938F}" type="parTrans" cxnId="{53F2F1DE-490B-423F-9721-908293298307}">
      <dgm:prSet/>
      <dgm:spPr/>
      <dgm:t>
        <a:bodyPr/>
        <a:lstStyle/>
        <a:p>
          <a:endParaRPr lang="en-US"/>
        </a:p>
      </dgm:t>
    </dgm:pt>
    <dgm:pt modelId="{46D6248B-E1B0-44CB-9303-0A829A83598F}" type="sibTrans" cxnId="{53F2F1DE-490B-423F-9721-908293298307}">
      <dgm:prSet/>
      <dgm:spPr/>
      <dgm:t>
        <a:bodyPr/>
        <a:lstStyle/>
        <a:p>
          <a:endParaRPr lang="en-US"/>
        </a:p>
      </dgm:t>
    </dgm:pt>
    <dgm:pt modelId="{C9527E66-45DA-4C00-943A-E9CC8091DD32}">
      <dgm:prSet phldrT="[Text]"/>
      <dgm:spPr/>
      <dgm:t>
        <a:bodyPr/>
        <a:lstStyle/>
        <a:p>
          <a:r>
            <a:rPr lang="en-US" dirty="0" smtClean="0"/>
            <a:t>LED</a:t>
          </a:r>
          <a:endParaRPr lang="en-US" dirty="0"/>
        </a:p>
      </dgm:t>
    </dgm:pt>
    <dgm:pt modelId="{7B44CA8F-805A-4661-8F15-80E1A0DAE083}" type="parTrans" cxnId="{28F4E4A2-0188-4DAA-83CE-7DD35213757F}">
      <dgm:prSet/>
      <dgm:spPr/>
      <dgm:t>
        <a:bodyPr/>
        <a:lstStyle/>
        <a:p>
          <a:endParaRPr lang="en-US"/>
        </a:p>
      </dgm:t>
    </dgm:pt>
    <dgm:pt modelId="{4CABEC32-B600-4AEE-B23D-D4298F2E4C44}" type="sibTrans" cxnId="{28F4E4A2-0188-4DAA-83CE-7DD35213757F}">
      <dgm:prSet/>
      <dgm:spPr/>
      <dgm:t>
        <a:bodyPr/>
        <a:lstStyle/>
        <a:p>
          <a:endParaRPr lang="en-US"/>
        </a:p>
      </dgm:t>
    </dgm:pt>
    <dgm:pt modelId="{4E7E5087-40F6-475A-A6DB-3524D3758AE9}">
      <dgm:prSet phldrT="[Text]"/>
      <dgm:spPr/>
      <dgm:t>
        <a:bodyPr/>
        <a:lstStyle/>
        <a:p>
          <a:r>
            <a:rPr lang="en-US" dirty="0" smtClean="0"/>
            <a:t>Servo Motor</a:t>
          </a:r>
          <a:endParaRPr lang="en-US" dirty="0"/>
        </a:p>
      </dgm:t>
    </dgm:pt>
    <dgm:pt modelId="{59837A4D-AD1A-458F-8BD4-5CED3F395DA3}" type="parTrans" cxnId="{47277F22-B154-44B4-8DAB-7296DC94603A}">
      <dgm:prSet/>
      <dgm:spPr/>
      <dgm:t>
        <a:bodyPr/>
        <a:lstStyle/>
        <a:p>
          <a:endParaRPr lang="en-US"/>
        </a:p>
      </dgm:t>
    </dgm:pt>
    <dgm:pt modelId="{A1A91AD4-73E7-40C6-9C32-03F39B0BF4D1}" type="sibTrans" cxnId="{47277F22-B154-44B4-8DAB-7296DC94603A}">
      <dgm:prSet/>
      <dgm:spPr/>
      <dgm:t>
        <a:bodyPr/>
        <a:lstStyle/>
        <a:p>
          <a:endParaRPr lang="en-US"/>
        </a:p>
      </dgm:t>
    </dgm:pt>
    <dgm:pt modelId="{55218473-D7F2-4C96-ADAE-F436871D7815}">
      <dgm:prSet phldrT="[Text]"/>
      <dgm:spPr/>
      <dgm:t>
        <a:bodyPr/>
        <a:lstStyle/>
        <a:p>
          <a:r>
            <a:rPr lang="en-US" dirty="0" smtClean="0"/>
            <a:t>Develop the Solution</a:t>
          </a:r>
          <a:endParaRPr lang="en-US" dirty="0"/>
        </a:p>
      </dgm:t>
    </dgm:pt>
    <dgm:pt modelId="{B65F4ABC-D7EE-418F-B659-6101ACE90940}" type="parTrans" cxnId="{50EB6888-B03C-4696-99D5-D2FDABA2BE12}">
      <dgm:prSet/>
      <dgm:spPr/>
      <dgm:t>
        <a:bodyPr/>
        <a:lstStyle/>
        <a:p>
          <a:endParaRPr lang="en-US"/>
        </a:p>
      </dgm:t>
    </dgm:pt>
    <dgm:pt modelId="{B1C4ECE2-78AD-4EC8-B521-DCA19B396EE0}" type="sibTrans" cxnId="{50EB6888-B03C-4696-99D5-D2FDABA2BE12}">
      <dgm:prSet/>
      <dgm:spPr/>
      <dgm:t>
        <a:bodyPr/>
        <a:lstStyle/>
        <a:p>
          <a:endParaRPr lang="en-US"/>
        </a:p>
      </dgm:t>
    </dgm:pt>
    <dgm:pt modelId="{0DE8485A-DD09-4B61-90AF-E47045CD2224}">
      <dgm:prSet phldrT="[Text]"/>
      <dgm:spPr/>
      <dgm:t>
        <a:bodyPr/>
        <a:lstStyle/>
        <a:p>
          <a:r>
            <a:rPr lang="en-US" dirty="0" smtClean="0"/>
            <a:t>Write the Code </a:t>
          </a:r>
          <a:endParaRPr lang="en-US" dirty="0"/>
        </a:p>
      </dgm:t>
    </dgm:pt>
    <dgm:pt modelId="{106E0766-71E8-4B38-8D26-35E69A1E1320}" type="parTrans" cxnId="{B1292ED9-C68C-4606-8775-F10946A9892A}">
      <dgm:prSet/>
      <dgm:spPr/>
      <dgm:t>
        <a:bodyPr/>
        <a:lstStyle/>
        <a:p>
          <a:endParaRPr lang="en-US"/>
        </a:p>
      </dgm:t>
    </dgm:pt>
    <dgm:pt modelId="{B14C3F15-8652-4CDE-A4DA-BFB3F649D73C}" type="sibTrans" cxnId="{B1292ED9-C68C-4606-8775-F10946A9892A}">
      <dgm:prSet/>
      <dgm:spPr/>
      <dgm:t>
        <a:bodyPr/>
        <a:lstStyle/>
        <a:p>
          <a:endParaRPr lang="en-US"/>
        </a:p>
      </dgm:t>
    </dgm:pt>
    <dgm:pt modelId="{0F976E22-906D-4C10-BF70-1E2358D5D522}">
      <dgm:prSet phldrT="[Text]"/>
      <dgm:spPr/>
      <dgm:t>
        <a:bodyPr/>
        <a:lstStyle/>
        <a:p>
          <a:r>
            <a:rPr lang="en-US" dirty="0" smtClean="0"/>
            <a:t>Create a presentation to sell your unique design to classmates. Consider creating a jingle, slogan, etc. </a:t>
          </a:r>
          <a:endParaRPr lang="en-US" dirty="0"/>
        </a:p>
      </dgm:t>
    </dgm:pt>
    <dgm:pt modelId="{E2FCFB94-4FEC-4812-86CB-2B53698A74CC}" type="parTrans" cxnId="{33DE440F-9D05-403E-A2D9-3920AEAD6C28}">
      <dgm:prSet/>
      <dgm:spPr/>
      <dgm:t>
        <a:bodyPr/>
        <a:lstStyle/>
        <a:p>
          <a:endParaRPr lang="en-US"/>
        </a:p>
      </dgm:t>
    </dgm:pt>
    <dgm:pt modelId="{3FA271F2-F2B6-4885-AEAA-BEFC6C796A85}" type="sibTrans" cxnId="{33DE440F-9D05-403E-A2D9-3920AEAD6C28}">
      <dgm:prSet/>
      <dgm:spPr/>
      <dgm:t>
        <a:bodyPr/>
        <a:lstStyle/>
        <a:p>
          <a:endParaRPr lang="en-US"/>
        </a:p>
      </dgm:t>
    </dgm:pt>
    <dgm:pt modelId="{75C98906-E5CB-4ACA-9F3D-9F67C4EA102A}">
      <dgm:prSet phldrT="[Text]"/>
      <dgm:spPr/>
      <dgm:t>
        <a:bodyPr/>
        <a:lstStyle/>
        <a:p>
          <a:r>
            <a:rPr lang="en-US" dirty="0" smtClean="0"/>
            <a:t>Mini Project: Adding Output</a:t>
          </a:r>
          <a:endParaRPr lang="en-US" dirty="0"/>
        </a:p>
      </dgm:t>
    </dgm:pt>
    <dgm:pt modelId="{F818F85B-C6D6-4BE9-B97E-A586DF955ABB}" type="parTrans" cxnId="{283A976C-D2B9-45CE-9A1D-A4D2D448BFF9}">
      <dgm:prSet/>
      <dgm:spPr/>
      <dgm:t>
        <a:bodyPr/>
        <a:lstStyle/>
        <a:p>
          <a:endParaRPr lang="en-US"/>
        </a:p>
      </dgm:t>
    </dgm:pt>
    <dgm:pt modelId="{64ED4BBC-EDF7-4302-8DFC-28578BF37BD7}" type="sibTrans" cxnId="{283A976C-D2B9-45CE-9A1D-A4D2D448BFF9}">
      <dgm:prSet/>
      <dgm:spPr/>
      <dgm:t>
        <a:bodyPr/>
        <a:lstStyle/>
        <a:p>
          <a:endParaRPr lang="en-US"/>
        </a:p>
      </dgm:t>
    </dgm:pt>
    <dgm:pt modelId="{B856E84F-85DD-49E9-A95F-314FE47D2AEF}" type="pres">
      <dgm:prSet presAssocID="{FCB8BB52-3691-4348-95B3-8219A83F3B69}" presName="Name0" presStyleCnt="0">
        <dgm:presLayoutVars>
          <dgm:dir/>
          <dgm:animLvl val="lvl"/>
          <dgm:resizeHandles val="exact"/>
        </dgm:presLayoutVars>
      </dgm:prSet>
      <dgm:spPr/>
      <dgm:t>
        <a:bodyPr/>
        <a:lstStyle/>
        <a:p>
          <a:endParaRPr lang="en-US"/>
        </a:p>
      </dgm:t>
    </dgm:pt>
    <dgm:pt modelId="{F9B5FE66-2E7F-4177-9BC3-F5DCEDB17BDB}" type="pres">
      <dgm:prSet presAssocID="{4334B397-698B-456D-B78D-38EDEAF99387}" presName="composite" presStyleCnt="0"/>
      <dgm:spPr/>
    </dgm:pt>
    <dgm:pt modelId="{EB0296A8-C041-4A68-9EA0-883C1F030B3F}" type="pres">
      <dgm:prSet presAssocID="{4334B397-698B-456D-B78D-38EDEAF99387}" presName="parTx" presStyleLbl="alignNode1" presStyleIdx="0" presStyleCnt="3">
        <dgm:presLayoutVars>
          <dgm:chMax val="0"/>
          <dgm:chPref val="0"/>
          <dgm:bulletEnabled val="1"/>
        </dgm:presLayoutVars>
      </dgm:prSet>
      <dgm:spPr/>
      <dgm:t>
        <a:bodyPr/>
        <a:lstStyle/>
        <a:p>
          <a:endParaRPr lang="en-US"/>
        </a:p>
      </dgm:t>
    </dgm:pt>
    <dgm:pt modelId="{5FDF61DF-49A1-4B78-99B2-AFF66186C143}" type="pres">
      <dgm:prSet presAssocID="{4334B397-698B-456D-B78D-38EDEAF99387}" presName="desTx" presStyleLbl="alignAccFollowNode1" presStyleIdx="0" presStyleCnt="3">
        <dgm:presLayoutVars>
          <dgm:bulletEnabled val="1"/>
        </dgm:presLayoutVars>
      </dgm:prSet>
      <dgm:spPr/>
      <dgm:t>
        <a:bodyPr/>
        <a:lstStyle/>
        <a:p>
          <a:endParaRPr lang="en-US"/>
        </a:p>
      </dgm:t>
    </dgm:pt>
    <dgm:pt modelId="{A4A22CBF-32AB-4C55-9C68-17174215179D}" type="pres">
      <dgm:prSet presAssocID="{023A4689-9FBA-4587-AD2B-B215FD45E1D9}" presName="space" presStyleCnt="0"/>
      <dgm:spPr/>
    </dgm:pt>
    <dgm:pt modelId="{5F764CE3-F6BE-44B2-AA6D-A3B1B3791122}" type="pres">
      <dgm:prSet presAssocID="{17F1CA59-A6F7-4C5A-B81C-296CD511E885}" presName="composite" presStyleCnt="0"/>
      <dgm:spPr/>
    </dgm:pt>
    <dgm:pt modelId="{6C7FACE1-65F1-4C67-AE46-6CC369A83074}" type="pres">
      <dgm:prSet presAssocID="{17F1CA59-A6F7-4C5A-B81C-296CD511E885}" presName="parTx" presStyleLbl="alignNode1" presStyleIdx="1" presStyleCnt="3">
        <dgm:presLayoutVars>
          <dgm:chMax val="0"/>
          <dgm:chPref val="0"/>
          <dgm:bulletEnabled val="1"/>
        </dgm:presLayoutVars>
      </dgm:prSet>
      <dgm:spPr/>
      <dgm:t>
        <a:bodyPr/>
        <a:lstStyle/>
        <a:p>
          <a:endParaRPr lang="en-US"/>
        </a:p>
      </dgm:t>
    </dgm:pt>
    <dgm:pt modelId="{F1A03FC0-84ED-4032-8D74-B2E75AFB5FEE}" type="pres">
      <dgm:prSet presAssocID="{17F1CA59-A6F7-4C5A-B81C-296CD511E885}" presName="desTx" presStyleLbl="alignAccFollowNode1" presStyleIdx="1" presStyleCnt="3">
        <dgm:presLayoutVars>
          <dgm:bulletEnabled val="1"/>
        </dgm:presLayoutVars>
      </dgm:prSet>
      <dgm:spPr/>
      <dgm:t>
        <a:bodyPr/>
        <a:lstStyle/>
        <a:p>
          <a:endParaRPr lang="en-US"/>
        </a:p>
      </dgm:t>
    </dgm:pt>
    <dgm:pt modelId="{2A5394E3-8663-49A7-8FFE-A2D17D4634D1}" type="pres">
      <dgm:prSet presAssocID="{3B22D05C-0F3C-4FB4-8BB0-CCB1DA21137B}" presName="space" presStyleCnt="0"/>
      <dgm:spPr/>
    </dgm:pt>
    <dgm:pt modelId="{D9B2D8A1-8B40-4952-8EC8-8294D0E6814D}" type="pres">
      <dgm:prSet presAssocID="{78CBE39B-5ACD-404C-8CF0-174B29398FE8}" presName="composite" presStyleCnt="0"/>
      <dgm:spPr/>
    </dgm:pt>
    <dgm:pt modelId="{D646C84A-72E4-477A-A134-4DF624385E85}" type="pres">
      <dgm:prSet presAssocID="{78CBE39B-5ACD-404C-8CF0-174B29398FE8}" presName="parTx" presStyleLbl="alignNode1" presStyleIdx="2" presStyleCnt="3">
        <dgm:presLayoutVars>
          <dgm:chMax val="0"/>
          <dgm:chPref val="0"/>
          <dgm:bulletEnabled val="1"/>
        </dgm:presLayoutVars>
      </dgm:prSet>
      <dgm:spPr/>
      <dgm:t>
        <a:bodyPr/>
        <a:lstStyle/>
        <a:p>
          <a:endParaRPr lang="en-US"/>
        </a:p>
      </dgm:t>
    </dgm:pt>
    <dgm:pt modelId="{CE6BE841-462E-4FCE-B098-D851E9114D12}" type="pres">
      <dgm:prSet presAssocID="{78CBE39B-5ACD-404C-8CF0-174B29398FE8}" presName="desTx" presStyleLbl="alignAccFollowNode1" presStyleIdx="2" presStyleCnt="3">
        <dgm:presLayoutVars>
          <dgm:bulletEnabled val="1"/>
        </dgm:presLayoutVars>
      </dgm:prSet>
      <dgm:spPr/>
      <dgm:t>
        <a:bodyPr/>
        <a:lstStyle/>
        <a:p>
          <a:endParaRPr lang="en-US"/>
        </a:p>
      </dgm:t>
    </dgm:pt>
  </dgm:ptLst>
  <dgm:cxnLst>
    <dgm:cxn modelId="{47277F22-B154-44B4-8DAB-7296DC94603A}" srcId="{4334B397-698B-456D-B78D-38EDEAF99387}" destId="{4E7E5087-40F6-475A-A6DB-3524D3758AE9}" srcOrd="5" destOrd="0" parTransId="{59837A4D-AD1A-458F-8BD4-5CED3F395DA3}" sibTransId="{A1A91AD4-73E7-40C6-9C32-03F39B0BF4D1}"/>
    <dgm:cxn modelId="{4E474761-7BB9-4111-8255-CA18CA7362D7}" srcId="{FCB8BB52-3691-4348-95B3-8219A83F3B69}" destId="{4334B397-698B-456D-B78D-38EDEAF99387}" srcOrd="0" destOrd="0" parTransId="{E41DBAF4-4B3D-431A-B46A-C3C1B26F0C70}" sibTransId="{023A4689-9FBA-4587-AD2B-B215FD45E1D9}"/>
    <dgm:cxn modelId="{FA17D396-CC58-4876-924F-C937DBD5A89E}" type="presOf" srcId="{78CBE39B-5ACD-404C-8CF0-174B29398FE8}" destId="{D646C84A-72E4-477A-A134-4DF624385E85}" srcOrd="0" destOrd="0" presId="urn:microsoft.com/office/officeart/2005/8/layout/hList1"/>
    <dgm:cxn modelId="{283A976C-D2B9-45CE-9A1D-A4D2D448BFF9}" srcId="{4334B397-698B-456D-B78D-38EDEAF99387}" destId="{75C98906-E5CB-4ACA-9F3D-9F67C4EA102A}" srcOrd="2" destOrd="0" parTransId="{F818F85B-C6D6-4BE9-B97E-A586DF955ABB}" sibTransId="{64ED4BBC-EDF7-4302-8DFC-28578BF37BD7}"/>
    <dgm:cxn modelId="{53F2F1DE-490B-423F-9721-908293298307}" srcId="{4334B397-698B-456D-B78D-38EDEAF99387}" destId="{DA7A0DC8-365C-4040-ADD4-60FAD5C9F72C}" srcOrd="3" destOrd="0" parTransId="{CDCAAD4E-19D3-44A7-82B5-2A7DFAC0938F}" sibTransId="{46D6248B-E1B0-44CB-9303-0A829A83598F}"/>
    <dgm:cxn modelId="{50EB6888-B03C-4696-99D5-D2FDABA2BE12}" srcId="{17F1CA59-A6F7-4C5A-B81C-296CD511E885}" destId="{55218473-D7F2-4C96-ADAE-F436871D7815}" srcOrd="1" destOrd="0" parTransId="{B65F4ABC-D7EE-418F-B659-6101ACE90940}" sibTransId="{B1C4ECE2-78AD-4EC8-B521-DCA19B396EE0}"/>
    <dgm:cxn modelId="{AC28F075-5DC8-4258-B20A-62E57F487E5B}" type="presOf" srcId="{0DE8485A-DD09-4B61-90AF-E47045CD2224}" destId="{F1A03FC0-84ED-4032-8D74-B2E75AFB5FEE}" srcOrd="0" destOrd="2" presId="urn:microsoft.com/office/officeart/2005/8/layout/hList1"/>
    <dgm:cxn modelId="{0C01ACE4-8D4B-407F-9752-DC8A1E945718}" type="presOf" srcId="{55218473-D7F2-4C96-ADAE-F436871D7815}" destId="{F1A03FC0-84ED-4032-8D74-B2E75AFB5FEE}" srcOrd="0" destOrd="1" presId="urn:microsoft.com/office/officeart/2005/8/layout/hList1"/>
    <dgm:cxn modelId="{B1292ED9-C68C-4606-8775-F10946A9892A}" srcId="{17F1CA59-A6F7-4C5A-B81C-296CD511E885}" destId="{0DE8485A-DD09-4B61-90AF-E47045CD2224}" srcOrd="2" destOrd="0" parTransId="{106E0766-71E8-4B38-8D26-35E69A1E1320}" sibTransId="{B14C3F15-8652-4CDE-A4DA-BFB3F649D73C}"/>
    <dgm:cxn modelId="{8D5D3E2A-BC25-4637-BFD3-6181824F2647}" type="presOf" srcId="{650AC3AA-D1DD-4325-B3B2-FDF2E81301CA}" destId="{F1A03FC0-84ED-4032-8D74-B2E75AFB5FEE}" srcOrd="0" destOrd="0" presId="urn:microsoft.com/office/officeart/2005/8/layout/hList1"/>
    <dgm:cxn modelId="{3C0B7D51-F66D-476E-BF63-68F7BED19F5B}" type="presOf" srcId="{4334B397-698B-456D-B78D-38EDEAF99387}" destId="{EB0296A8-C041-4A68-9EA0-883C1F030B3F}" srcOrd="0" destOrd="0" presId="urn:microsoft.com/office/officeart/2005/8/layout/hList1"/>
    <dgm:cxn modelId="{28F4E4A2-0188-4DAA-83CE-7DD35213757F}" srcId="{4334B397-698B-456D-B78D-38EDEAF99387}" destId="{C9527E66-45DA-4C00-943A-E9CC8091DD32}" srcOrd="4" destOrd="0" parTransId="{7B44CA8F-805A-4661-8F15-80E1A0DAE083}" sibTransId="{4CABEC32-B600-4AEE-B23D-D4298F2E4C44}"/>
    <dgm:cxn modelId="{6898F14C-DA08-43F4-9F27-01B463F7DD6A}" srcId="{4334B397-698B-456D-B78D-38EDEAF99387}" destId="{D9D07C30-0C21-4D04-8C0A-2DD1CA76548E}" srcOrd="1" destOrd="0" parTransId="{1B5BC12A-77C0-4A52-A400-28D723E57F29}" sibTransId="{E3D24835-E349-4512-9428-91ECB878B7AD}"/>
    <dgm:cxn modelId="{065FD44F-AD2C-40A8-A328-BD315E2C20EF}" srcId="{17F1CA59-A6F7-4C5A-B81C-296CD511E885}" destId="{650AC3AA-D1DD-4325-B3B2-FDF2E81301CA}" srcOrd="0" destOrd="0" parTransId="{732B884F-D0DA-4DD3-9751-26F6E85197ED}" sibTransId="{2E55AAEA-1F8A-41CD-9374-10E8D86DA595}"/>
    <dgm:cxn modelId="{33DE440F-9D05-403E-A2D9-3920AEAD6C28}" srcId="{78CBE39B-5ACD-404C-8CF0-174B29398FE8}" destId="{0F976E22-906D-4C10-BF70-1E2358D5D522}" srcOrd="1" destOrd="0" parTransId="{E2FCFB94-4FEC-4812-86CB-2B53698A74CC}" sibTransId="{3FA271F2-F2B6-4885-AEAA-BEFC6C796A85}"/>
    <dgm:cxn modelId="{FAE44276-E8D0-434B-A7B5-107C688EF6A6}" srcId="{FCB8BB52-3691-4348-95B3-8219A83F3B69}" destId="{78CBE39B-5ACD-404C-8CF0-174B29398FE8}" srcOrd="2" destOrd="0" parTransId="{EC32D4D9-76A7-4BE6-8F75-E9940DBF070D}" sibTransId="{C90A67FB-15FC-49F2-AA63-B4C73999463A}"/>
    <dgm:cxn modelId="{468F0ECC-85FA-42E1-B650-50B8B8BF9521}" type="presOf" srcId="{F168C5C6-6C11-43EC-966E-091A2540F4B4}" destId="{CE6BE841-462E-4FCE-B098-D851E9114D12}" srcOrd="0" destOrd="0" presId="urn:microsoft.com/office/officeart/2005/8/layout/hList1"/>
    <dgm:cxn modelId="{6BAE711C-D574-437B-8122-3C4CC98EA4BD}" type="presOf" srcId="{17F1CA59-A6F7-4C5A-B81C-296CD511E885}" destId="{6C7FACE1-65F1-4C67-AE46-6CC369A83074}" srcOrd="0" destOrd="0" presId="urn:microsoft.com/office/officeart/2005/8/layout/hList1"/>
    <dgm:cxn modelId="{9BDCED52-6398-46D4-8F56-4BF1263F0894}" srcId="{FCB8BB52-3691-4348-95B3-8219A83F3B69}" destId="{17F1CA59-A6F7-4C5A-B81C-296CD511E885}" srcOrd="1" destOrd="0" parTransId="{F0A3BCDC-2C82-442A-84F6-A8E730221AB1}" sibTransId="{3B22D05C-0F3C-4FB4-8BB0-CCB1DA21137B}"/>
    <dgm:cxn modelId="{BC44AEC6-CF04-4875-B5C0-234586B560CE}" type="presOf" srcId="{4E7E5087-40F6-475A-A6DB-3524D3758AE9}" destId="{5FDF61DF-49A1-4B78-99B2-AFF66186C143}" srcOrd="0" destOrd="5" presId="urn:microsoft.com/office/officeart/2005/8/layout/hList1"/>
    <dgm:cxn modelId="{73FFD6A7-0E75-4C9E-97F9-F4CCD6008B8F}" type="presOf" srcId="{FCB8BB52-3691-4348-95B3-8219A83F3B69}" destId="{B856E84F-85DD-49E9-A95F-314FE47D2AEF}" srcOrd="0" destOrd="0" presId="urn:microsoft.com/office/officeart/2005/8/layout/hList1"/>
    <dgm:cxn modelId="{C2700C55-8A22-47F9-A9FF-50B362CF3631}" type="presOf" srcId="{D9D07C30-0C21-4D04-8C0A-2DD1CA76548E}" destId="{5FDF61DF-49A1-4B78-99B2-AFF66186C143}" srcOrd="0" destOrd="1" presId="urn:microsoft.com/office/officeart/2005/8/layout/hList1"/>
    <dgm:cxn modelId="{9E927C1C-0C2B-4B6A-843A-B2824C4EFCB6}" srcId="{78CBE39B-5ACD-404C-8CF0-174B29398FE8}" destId="{F168C5C6-6C11-43EC-966E-091A2540F4B4}" srcOrd="0" destOrd="0" parTransId="{41CC548A-4058-4183-85BC-1EE81FFC45CF}" sibTransId="{326BF454-3020-4E35-AF59-55EE729444BA}"/>
    <dgm:cxn modelId="{DDADF87B-CAA0-4522-92CE-CA50FAF31E09}" type="presOf" srcId="{C9527E66-45DA-4C00-943A-E9CC8091DD32}" destId="{5FDF61DF-49A1-4B78-99B2-AFF66186C143}" srcOrd="0" destOrd="4" presId="urn:microsoft.com/office/officeart/2005/8/layout/hList1"/>
    <dgm:cxn modelId="{D68BF8D2-9FEF-4A43-8602-FBE0AA98EBC0}" type="presOf" srcId="{75C98906-E5CB-4ACA-9F3D-9F67C4EA102A}" destId="{5FDF61DF-49A1-4B78-99B2-AFF66186C143}" srcOrd="0" destOrd="2" presId="urn:microsoft.com/office/officeart/2005/8/layout/hList1"/>
    <dgm:cxn modelId="{A0395F9D-8C6D-4C2C-BA5D-89D640FC7C51}" type="presOf" srcId="{0F976E22-906D-4C10-BF70-1E2358D5D522}" destId="{CE6BE841-462E-4FCE-B098-D851E9114D12}" srcOrd="0" destOrd="1" presId="urn:microsoft.com/office/officeart/2005/8/layout/hList1"/>
    <dgm:cxn modelId="{FCD46B59-85CB-4EAB-B97C-14709D041211}" srcId="{4334B397-698B-456D-B78D-38EDEAF99387}" destId="{81870AF1-80A2-4C92-B067-F48129166358}" srcOrd="0" destOrd="0" parTransId="{36D2466F-6372-4ED2-8468-BB618522F548}" sibTransId="{34D7BC53-33AF-4572-8E14-178B1136725D}"/>
    <dgm:cxn modelId="{CBD49EF3-CF90-458C-9939-9B55FB4E626E}" type="presOf" srcId="{DA7A0DC8-365C-4040-ADD4-60FAD5C9F72C}" destId="{5FDF61DF-49A1-4B78-99B2-AFF66186C143}" srcOrd="0" destOrd="3" presId="urn:microsoft.com/office/officeart/2005/8/layout/hList1"/>
    <dgm:cxn modelId="{36115DC9-8F47-4748-B899-EA6DB0ED749B}" type="presOf" srcId="{81870AF1-80A2-4C92-B067-F48129166358}" destId="{5FDF61DF-49A1-4B78-99B2-AFF66186C143}" srcOrd="0" destOrd="0" presId="urn:microsoft.com/office/officeart/2005/8/layout/hList1"/>
    <dgm:cxn modelId="{2AEE1C75-533F-4EFF-A8A1-C82427E96612}" type="presParOf" srcId="{B856E84F-85DD-49E9-A95F-314FE47D2AEF}" destId="{F9B5FE66-2E7F-4177-9BC3-F5DCEDB17BDB}" srcOrd="0" destOrd="0" presId="urn:microsoft.com/office/officeart/2005/8/layout/hList1"/>
    <dgm:cxn modelId="{DAD4E11F-FFD0-4568-A2A0-384A9769F550}" type="presParOf" srcId="{F9B5FE66-2E7F-4177-9BC3-F5DCEDB17BDB}" destId="{EB0296A8-C041-4A68-9EA0-883C1F030B3F}" srcOrd="0" destOrd="0" presId="urn:microsoft.com/office/officeart/2005/8/layout/hList1"/>
    <dgm:cxn modelId="{DBF776E5-CBF0-4350-AE1D-1DC536190928}" type="presParOf" srcId="{F9B5FE66-2E7F-4177-9BC3-F5DCEDB17BDB}" destId="{5FDF61DF-49A1-4B78-99B2-AFF66186C143}" srcOrd="1" destOrd="0" presId="urn:microsoft.com/office/officeart/2005/8/layout/hList1"/>
    <dgm:cxn modelId="{69AC315C-AD52-4EF6-9F41-A782CB160F10}" type="presParOf" srcId="{B856E84F-85DD-49E9-A95F-314FE47D2AEF}" destId="{A4A22CBF-32AB-4C55-9C68-17174215179D}" srcOrd="1" destOrd="0" presId="urn:microsoft.com/office/officeart/2005/8/layout/hList1"/>
    <dgm:cxn modelId="{0E4499F2-3B40-4A8C-B9C2-EA2954A95628}" type="presParOf" srcId="{B856E84F-85DD-49E9-A95F-314FE47D2AEF}" destId="{5F764CE3-F6BE-44B2-AA6D-A3B1B3791122}" srcOrd="2" destOrd="0" presId="urn:microsoft.com/office/officeart/2005/8/layout/hList1"/>
    <dgm:cxn modelId="{DFB3735B-9EB8-41EF-A3C3-2248661DCB14}" type="presParOf" srcId="{5F764CE3-F6BE-44B2-AA6D-A3B1B3791122}" destId="{6C7FACE1-65F1-4C67-AE46-6CC369A83074}" srcOrd="0" destOrd="0" presId="urn:microsoft.com/office/officeart/2005/8/layout/hList1"/>
    <dgm:cxn modelId="{D6542970-2656-4E8D-9DB3-7DF9A40A7708}" type="presParOf" srcId="{5F764CE3-F6BE-44B2-AA6D-A3B1B3791122}" destId="{F1A03FC0-84ED-4032-8D74-B2E75AFB5FEE}" srcOrd="1" destOrd="0" presId="urn:microsoft.com/office/officeart/2005/8/layout/hList1"/>
    <dgm:cxn modelId="{A6058B67-9319-4327-97EF-DB5B7B31B117}" type="presParOf" srcId="{B856E84F-85DD-49E9-A95F-314FE47D2AEF}" destId="{2A5394E3-8663-49A7-8FFE-A2D17D4634D1}" srcOrd="3" destOrd="0" presId="urn:microsoft.com/office/officeart/2005/8/layout/hList1"/>
    <dgm:cxn modelId="{5468DBAD-D224-4854-9255-582E6F14F4D3}" type="presParOf" srcId="{B856E84F-85DD-49E9-A95F-314FE47D2AEF}" destId="{D9B2D8A1-8B40-4952-8EC8-8294D0E6814D}" srcOrd="4" destOrd="0" presId="urn:microsoft.com/office/officeart/2005/8/layout/hList1"/>
    <dgm:cxn modelId="{3A24C72F-4046-4A12-ABBD-89240F46DD7E}" type="presParOf" srcId="{D9B2D8A1-8B40-4952-8EC8-8294D0E6814D}" destId="{D646C84A-72E4-477A-A134-4DF624385E85}" srcOrd="0" destOrd="0" presId="urn:microsoft.com/office/officeart/2005/8/layout/hList1"/>
    <dgm:cxn modelId="{CA31E150-83EA-479B-AE16-F8F10D16FD8C}" type="presParOf" srcId="{D9B2D8A1-8B40-4952-8EC8-8294D0E6814D}" destId="{CE6BE841-462E-4FCE-B098-D851E9114D12}"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96A8-C041-4A68-9EA0-883C1F030B3F}">
      <dsp:nvSpPr>
        <dsp:cNvPr id="0" name=""/>
        <dsp:cNvSpPr/>
      </dsp:nvSpPr>
      <dsp:spPr>
        <a:xfrm>
          <a:off x="2571" y="6435"/>
          <a:ext cx="2507456" cy="4994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US" sz="1400" kern="1200" dirty="0" smtClean="0"/>
            <a:t>1. Project Overview and Intro to Programming </a:t>
          </a:r>
          <a:endParaRPr lang="en-US" sz="1400" kern="1200" dirty="0"/>
        </a:p>
      </dsp:txBody>
      <dsp:txXfrm>
        <a:off x="2571" y="6435"/>
        <a:ext cx="2507456" cy="499450"/>
      </dsp:txXfrm>
    </dsp:sp>
    <dsp:sp modelId="{5FDF61DF-49A1-4B78-99B2-AFF66186C143}">
      <dsp:nvSpPr>
        <dsp:cNvPr id="0" name=""/>
        <dsp:cNvSpPr/>
      </dsp:nvSpPr>
      <dsp:spPr>
        <a:xfrm>
          <a:off x="2571" y="503503"/>
          <a:ext cx="2507456" cy="16442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Overview </a:t>
          </a:r>
          <a:endParaRPr lang="en-US" sz="1600" kern="1200" dirty="0"/>
        </a:p>
        <a:p>
          <a:pPr marL="171450" lvl="1" indent="-171450" algn="l" defTabSz="711200">
            <a:lnSpc>
              <a:spcPct val="90000"/>
            </a:lnSpc>
            <a:spcBef>
              <a:spcPct val="0"/>
            </a:spcBef>
            <a:spcAft>
              <a:spcPct val="15000"/>
            </a:spcAft>
            <a:buChar char="••"/>
          </a:pPr>
          <a:r>
            <a:rPr lang="en-US" sz="1600" kern="1200" dirty="0" smtClean="0"/>
            <a:t>Problem</a:t>
          </a:r>
          <a:endParaRPr lang="en-US" sz="1600" kern="1200" dirty="0"/>
        </a:p>
        <a:p>
          <a:pPr marL="171450" lvl="1" indent="-171450" algn="l" defTabSz="711200">
            <a:lnSpc>
              <a:spcPct val="90000"/>
            </a:lnSpc>
            <a:spcBef>
              <a:spcPct val="0"/>
            </a:spcBef>
            <a:spcAft>
              <a:spcPct val="15000"/>
            </a:spcAft>
            <a:buChar char="••"/>
          </a:pPr>
          <a:r>
            <a:rPr lang="en-US" sz="1600" kern="1200" dirty="0" smtClean="0"/>
            <a:t>Supply List</a:t>
          </a:r>
          <a:endParaRPr lang="en-US" sz="1600" kern="1200" dirty="0"/>
        </a:p>
        <a:p>
          <a:pPr marL="171450" lvl="1" indent="-171450" algn="l" defTabSz="711200">
            <a:lnSpc>
              <a:spcPct val="90000"/>
            </a:lnSpc>
            <a:spcBef>
              <a:spcPct val="0"/>
            </a:spcBef>
            <a:spcAft>
              <a:spcPct val="15000"/>
            </a:spcAft>
            <a:buChar char="••"/>
          </a:pPr>
          <a:r>
            <a:rPr lang="en-US" sz="1600" kern="1200" dirty="0" smtClean="0"/>
            <a:t>Example of Completed Project </a:t>
          </a:r>
          <a:endParaRPr lang="en-US" sz="1600" kern="1200" dirty="0"/>
        </a:p>
        <a:p>
          <a:pPr marL="171450" lvl="1" indent="-171450" algn="l" defTabSz="711200">
            <a:lnSpc>
              <a:spcPct val="90000"/>
            </a:lnSpc>
            <a:spcBef>
              <a:spcPct val="0"/>
            </a:spcBef>
            <a:spcAft>
              <a:spcPct val="15000"/>
            </a:spcAft>
            <a:buChar char="••"/>
          </a:pPr>
          <a:r>
            <a:rPr lang="en-US" sz="1600" kern="1200" dirty="0" smtClean="0"/>
            <a:t>Hello World</a:t>
          </a:r>
          <a:endParaRPr lang="en-US" sz="1600" kern="1200" dirty="0"/>
        </a:p>
      </dsp:txBody>
      <dsp:txXfrm>
        <a:off x="2571" y="503503"/>
        <a:ext cx="2507456" cy="1644255"/>
      </dsp:txXfrm>
    </dsp:sp>
    <dsp:sp modelId="{6C7FACE1-65F1-4C67-AE46-6CC369A83074}">
      <dsp:nvSpPr>
        <dsp:cNvPr id="0" name=""/>
        <dsp:cNvSpPr/>
      </dsp:nvSpPr>
      <dsp:spPr>
        <a:xfrm>
          <a:off x="2861071" y="7626"/>
          <a:ext cx="2507456" cy="49468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US" sz="1400" kern="1200" dirty="0" smtClean="0"/>
            <a:t>2. Introduction to the </a:t>
          </a:r>
          <a:br>
            <a:rPr lang="en-US" sz="1400" kern="1200" dirty="0" smtClean="0"/>
          </a:br>
          <a:r>
            <a:rPr lang="en-US" sz="1400" kern="1200" dirty="0" smtClean="0"/>
            <a:t>TI-Innovator Hub</a:t>
          </a:r>
          <a:endParaRPr lang="en-US" sz="1400" kern="1200" dirty="0"/>
        </a:p>
      </dsp:txBody>
      <dsp:txXfrm>
        <a:off x="2861071" y="7626"/>
        <a:ext cx="2507456" cy="494686"/>
      </dsp:txXfrm>
    </dsp:sp>
    <dsp:sp modelId="{F1A03FC0-84ED-4032-8D74-B2E75AFB5FEE}">
      <dsp:nvSpPr>
        <dsp:cNvPr id="0" name=""/>
        <dsp:cNvSpPr/>
      </dsp:nvSpPr>
      <dsp:spPr>
        <a:xfrm>
          <a:off x="2861071" y="502312"/>
          <a:ext cx="2507456" cy="16442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Display Colors </a:t>
          </a:r>
          <a:endParaRPr lang="en-US" sz="1600" kern="1200" dirty="0"/>
        </a:p>
        <a:p>
          <a:pPr marL="171450" lvl="1" indent="-171450" algn="l" defTabSz="711200">
            <a:lnSpc>
              <a:spcPct val="90000"/>
            </a:lnSpc>
            <a:spcBef>
              <a:spcPct val="0"/>
            </a:spcBef>
            <a:spcAft>
              <a:spcPct val="15000"/>
            </a:spcAft>
            <a:buChar char="••"/>
          </a:pPr>
          <a:r>
            <a:rPr lang="en-US" sz="1600" kern="1200" dirty="0" smtClean="0"/>
            <a:t>Blink RGB LED</a:t>
          </a:r>
          <a:endParaRPr lang="en-US" sz="1600" kern="1200" dirty="0"/>
        </a:p>
        <a:p>
          <a:pPr marL="171450" lvl="1" indent="-171450" algn="l" defTabSz="711200">
            <a:lnSpc>
              <a:spcPct val="90000"/>
            </a:lnSpc>
            <a:spcBef>
              <a:spcPct val="0"/>
            </a:spcBef>
            <a:spcAft>
              <a:spcPct val="15000"/>
            </a:spcAft>
            <a:buChar char="••"/>
          </a:pPr>
          <a:r>
            <a:rPr lang="en-US" sz="1600" kern="1200" dirty="0" smtClean="0"/>
            <a:t>Mini Project: Create a Traffic Light</a:t>
          </a:r>
          <a:endParaRPr lang="en-US" sz="1600" kern="1200" dirty="0"/>
        </a:p>
      </dsp:txBody>
      <dsp:txXfrm>
        <a:off x="2861071" y="502312"/>
        <a:ext cx="2507456" cy="1644255"/>
      </dsp:txXfrm>
    </dsp:sp>
    <dsp:sp modelId="{D646C84A-72E4-477A-A134-4DF624385E85}">
      <dsp:nvSpPr>
        <dsp:cNvPr id="0" name=""/>
        <dsp:cNvSpPr/>
      </dsp:nvSpPr>
      <dsp:spPr>
        <a:xfrm>
          <a:off x="5719572" y="7626"/>
          <a:ext cx="2507456" cy="49468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US" sz="1400" kern="1200" dirty="0" smtClean="0"/>
            <a:t>3. Introduction to Input and Output</a:t>
          </a:r>
          <a:endParaRPr lang="en-US" sz="1400" kern="1200" dirty="0"/>
        </a:p>
      </dsp:txBody>
      <dsp:txXfrm>
        <a:off x="5719572" y="7626"/>
        <a:ext cx="2507456" cy="494686"/>
      </dsp:txXfrm>
    </dsp:sp>
    <dsp:sp modelId="{CE6BE841-462E-4FCE-B098-D851E9114D12}">
      <dsp:nvSpPr>
        <dsp:cNvPr id="0" name=""/>
        <dsp:cNvSpPr/>
      </dsp:nvSpPr>
      <dsp:spPr>
        <a:xfrm>
          <a:off x="5719572" y="502312"/>
          <a:ext cx="2507456" cy="16442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Intro to Input &amp; Output</a:t>
          </a:r>
          <a:endParaRPr lang="en-US" sz="1600" kern="1200" dirty="0"/>
        </a:p>
        <a:p>
          <a:pPr marL="171450" lvl="1" indent="-171450" algn="l" defTabSz="711200">
            <a:lnSpc>
              <a:spcPct val="90000"/>
            </a:lnSpc>
            <a:spcBef>
              <a:spcPct val="0"/>
            </a:spcBef>
            <a:spcAft>
              <a:spcPct val="15000"/>
            </a:spcAft>
            <a:buChar char="••"/>
          </a:pPr>
          <a:r>
            <a:rPr lang="en-US" sz="1600" kern="1200" dirty="0" smtClean="0"/>
            <a:t>On-Board Brightness Sensor</a:t>
          </a:r>
          <a:endParaRPr lang="en-US" sz="1600" kern="1200" dirty="0"/>
        </a:p>
        <a:p>
          <a:pPr marL="171450" lvl="1" indent="-171450" algn="l" defTabSz="711200">
            <a:lnSpc>
              <a:spcPct val="90000"/>
            </a:lnSpc>
            <a:spcBef>
              <a:spcPct val="0"/>
            </a:spcBef>
            <a:spcAft>
              <a:spcPct val="15000"/>
            </a:spcAft>
            <a:buChar char="••"/>
          </a:pPr>
          <a:r>
            <a:rPr lang="en-US" sz="1600" kern="1200" dirty="0" smtClean="0"/>
            <a:t>Mini Project: Control Sound with Light</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5719572" y="502312"/>
        <a:ext cx="2507456" cy="1644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96A8-C041-4A68-9EA0-883C1F030B3F}">
      <dsp:nvSpPr>
        <dsp:cNvPr id="0" name=""/>
        <dsp:cNvSpPr/>
      </dsp:nvSpPr>
      <dsp:spPr>
        <a:xfrm>
          <a:off x="2571" y="88891"/>
          <a:ext cx="2507456" cy="4969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US" sz="1400" kern="1200" dirty="0" smtClean="0"/>
            <a:t>4. Using External Input and Output Devices</a:t>
          </a:r>
          <a:endParaRPr lang="en-US" sz="1400" kern="1200" dirty="0"/>
        </a:p>
      </dsp:txBody>
      <dsp:txXfrm>
        <a:off x="2571" y="88891"/>
        <a:ext cx="2507456" cy="496916"/>
      </dsp:txXfrm>
    </dsp:sp>
    <dsp:sp modelId="{5FDF61DF-49A1-4B78-99B2-AFF66186C143}">
      <dsp:nvSpPr>
        <dsp:cNvPr id="0" name=""/>
        <dsp:cNvSpPr/>
      </dsp:nvSpPr>
      <dsp:spPr>
        <a:xfrm>
          <a:off x="2571" y="585808"/>
          <a:ext cx="2507456" cy="16524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External Input and Output devices </a:t>
          </a:r>
          <a:endParaRPr lang="en-US" sz="1400" kern="1200" dirty="0"/>
        </a:p>
        <a:p>
          <a:pPr marL="114300" lvl="1" indent="-114300" algn="l" defTabSz="622300">
            <a:lnSpc>
              <a:spcPct val="90000"/>
            </a:lnSpc>
            <a:spcBef>
              <a:spcPct val="0"/>
            </a:spcBef>
            <a:spcAft>
              <a:spcPct val="15000"/>
            </a:spcAft>
            <a:buChar char="••"/>
          </a:pPr>
          <a:r>
            <a:rPr lang="en-US" sz="1400" kern="1200" dirty="0" smtClean="0"/>
            <a:t>Temperature Sensor</a:t>
          </a:r>
          <a:endParaRPr lang="en-US" sz="1400" kern="1200" dirty="0"/>
        </a:p>
        <a:p>
          <a:pPr marL="114300" lvl="1" indent="-114300" algn="l" defTabSz="622300">
            <a:lnSpc>
              <a:spcPct val="90000"/>
            </a:lnSpc>
            <a:spcBef>
              <a:spcPct val="0"/>
            </a:spcBef>
            <a:spcAft>
              <a:spcPct val="15000"/>
            </a:spcAft>
            <a:buChar char="••"/>
          </a:pPr>
          <a:r>
            <a:rPr lang="en-US" sz="1400" kern="1200" dirty="0" smtClean="0"/>
            <a:t>Mini Project: Adding Output</a:t>
          </a:r>
          <a:endParaRPr lang="en-US" sz="1400" kern="1200" dirty="0"/>
        </a:p>
        <a:p>
          <a:pPr marL="114300" lvl="1" indent="-114300" algn="l" defTabSz="622300">
            <a:lnSpc>
              <a:spcPct val="90000"/>
            </a:lnSpc>
            <a:spcBef>
              <a:spcPct val="0"/>
            </a:spcBef>
            <a:spcAft>
              <a:spcPct val="15000"/>
            </a:spcAft>
            <a:buChar char="••"/>
          </a:pPr>
          <a:r>
            <a:rPr lang="en-US" sz="1400" kern="1200" dirty="0" smtClean="0"/>
            <a:t>Hall Effect Sensor</a:t>
          </a:r>
          <a:endParaRPr lang="en-US" sz="1400" kern="1200" dirty="0"/>
        </a:p>
        <a:p>
          <a:pPr marL="114300" lvl="1" indent="-114300" algn="l" defTabSz="622300">
            <a:lnSpc>
              <a:spcPct val="90000"/>
            </a:lnSpc>
            <a:spcBef>
              <a:spcPct val="0"/>
            </a:spcBef>
            <a:spcAft>
              <a:spcPct val="15000"/>
            </a:spcAft>
            <a:buChar char="••"/>
          </a:pPr>
          <a:r>
            <a:rPr lang="en-US" sz="1400" kern="1200" dirty="0" smtClean="0"/>
            <a:t>LED</a:t>
          </a:r>
          <a:endParaRPr lang="en-US" sz="1400" kern="1200" dirty="0"/>
        </a:p>
        <a:p>
          <a:pPr marL="114300" lvl="1" indent="-114300" algn="l" defTabSz="622300">
            <a:lnSpc>
              <a:spcPct val="90000"/>
            </a:lnSpc>
            <a:spcBef>
              <a:spcPct val="0"/>
            </a:spcBef>
            <a:spcAft>
              <a:spcPct val="15000"/>
            </a:spcAft>
            <a:buChar char="••"/>
          </a:pPr>
          <a:r>
            <a:rPr lang="en-US" sz="1400" kern="1200" dirty="0" smtClean="0"/>
            <a:t>Servo Motor</a:t>
          </a:r>
          <a:endParaRPr lang="en-US" sz="1400" kern="1200" dirty="0"/>
        </a:p>
      </dsp:txBody>
      <dsp:txXfrm>
        <a:off x="2571" y="585808"/>
        <a:ext cx="2507456" cy="1652490"/>
      </dsp:txXfrm>
    </dsp:sp>
    <dsp:sp modelId="{6C7FACE1-65F1-4C67-AE46-6CC369A83074}">
      <dsp:nvSpPr>
        <dsp:cNvPr id="0" name=""/>
        <dsp:cNvSpPr/>
      </dsp:nvSpPr>
      <dsp:spPr>
        <a:xfrm>
          <a:off x="2861071" y="88891"/>
          <a:ext cx="2507456" cy="4969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US" sz="1400" kern="1200" dirty="0" smtClean="0"/>
            <a:t>5. Putting it all together: Pet Car Alarm</a:t>
          </a:r>
          <a:endParaRPr lang="en-US" sz="1400" kern="1200" dirty="0"/>
        </a:p>
      </dsp:txBody>
      <dsp:txXfrm>
        <a:off x="2861071" y="88891"/>
        <a:ext cx="2507456" cy="496916"/>
      </dsp:txXfrm>
    </dsp:sp>
    <dsp:sp modelId="{F1A03FC0-84ED-4032-8D74-B2E75AFB5FEE}">
      <dsp:nvSpPr>
        <dsp:cNvPr id="0" name=""/>
        <dsp:cNvSpPr/>
      </dsp:nvSpPr>
      <dsp:spPr>
        <a:xfrm>
          <a:off x="2861071" y="585808"/>
          <a:ext cx="2507456" cy="16524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Define the Problem</a:t>
          </a:r>
          <a:endParaRPr lang="en-US" sz="1400" kern="1200" dirty="0"/>
        </a:p>
        <a:p>
          <a:pPr marL="114300" lvl="1" indent="-114300" algn="l" defTabSz="622300">
            <a:lnSpc>
              <a:spcPct val="90000"/>
            </a:lnSpc>
            <a:spcBef>
              <a:spcPct val="0"/>
            </a:spcBef>
            <a:spcAft>
              <a:spcPct val="15000"/>
            </a:spcAft>
            <a:buChar char="••"/>
          </a:pPr>
          <a:r>
            <a:rPr lang="en-US" sz="1400" kern="1200" dirty="0" smtClean="0"/>
            <a:t>Develop the Solution</a:t>
          </a:r>
          <a:endParaRPr lang="en-US" sz="1400" kern="1200" dirty="0"/>
        </a:p>
        <a:p>
          <a:pPr marL="114300" lvl="1" indent="-114300" algn="l" defTabSz="622300">
            <a:lnSpc>
              <a:spcPct val="90000"/>
            </a:lnSpc>
            <a:spcBef>
              <a:spcPct val="0"/>
            </a:spcBef>
            <a:spcAft>
              <a:spcPct val="15000"/>
            </a:spcAft>
            <a:buChar char="••"/>
          </a:pPr>
          <a:r>
            <a:rPr lang="en-US" sz="1400" kern="1200" dirty="0" smtClean="0"/>
            <a:t>Write the Code </a:t>
          </a:r>
          <a:endParaRPr lang="en-US" sz="1400" kern="1200" dirty="0"/>
        </a:p>
      </dsp:txBody>
      <dsp:txXfrm>
        <a:off x="2861071" y="585808"/>
        <a:ext cx="2507456" cy="1652490"/>
      </dsp:txXfrm>
    </dsp:sp>
    <dsp:sp modelId="{D646C84A-72E4-477A-A134-4DF624385E85}">
      <dsp:nvSpPr>
        <dsp:cNvPr id="0" name=""/>
        <dsp:cNvSpPr/>
      </dsp:nvSpPr>
      <dsp:spPr>
        <a:xfrm>
          <a:off x="5719571" y="88891"/>
          <a:ext cx="2507456" cy="4969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US" sz="1400" kern="1200" dirty="0" smtClean="0"/>
            <a:t>6. Presentation: Sell your product (optional)</a:t>
          </a:r>
          <a:endParaRPr lang="en-US" sz="1400" kern="1200" dirty="0"/>
        </a:p>
      </dsp:txBody>
      <dsp:txXfrm>
        <a:off x="5719571" y="88891"/>
        <a:ext cx="2507456" cy="496916"/>
      </dsp:txXfrm>
    </dsp:sp>
    <dsp:sp modelId="{CE6BE841-462E-4FCE-B098-D851E9114D12}">
      <dsp:nvSpPr>
        <dsp:cNvPr id="0" name=""/>
        <dsp:cNvSpPr/>
      </dsp:nvSpPr>
      <dsp:spPr>
        <a:xfrm>
          <a:off x="5719571" y="585808"/>
          <a:ext cx="2507456" cy="16524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Personalize your product</a:t>
          </a:r>
          <a:endParaRPr lang="en-US" sz="1400" kern="1200" dirty="0"/>
        </a:p>
        <a:p>
          <a:pPr marL="114300" lvl="1" indent="-114300" algn="l" defTabSz="622300">
            <a:lnSpc>
              <a:spcPct val="90000"/>
            </a:lnSpc>
            <a:spcBef>
              <a:spcPct val="0"/>
            </a:spcBef>
            <a:spcAft>
              <a:spcPct val="15000"/>
            </a:spcAft>
            <a:buChar char="••"/>
          </a:pPr>
          <a:r>
            <a:rPr lang="en-US" sz="1400" kern="1200" dirty="0" smtClean="0"/>
            <a:t>Create a presentation to sell your unique design to classmates. Consider creating a jingle, slogan, etc. </a:t>
          </a:r>
          <a:endParaRPr lang="en-US" sz="1400" kern="1200" dirty="0"/>
        </a:p>
      </dsp:txBody>
      <dsp:txXfrm>
        <a:off x="5719571" y="585808"/>
        <a:ext cx="2507456" cy="16524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43343" cy="465455"/>
          </a:xfrm>
          <a:prstGeom prst="rect">
            <a:avLst/>
          </a:prstGeom>
        </p:spPr>
        <p:txBody>
          <a:bodyPr vert="horz" lIns="93316" tIns="46659" rIns="93316" bIns="46659" rtlCol="0"/>
          <a:lstStyle>
            <a:lvl1pPr algn="l">
              <a:defRPr sz="1200"/>
            </a:lvl1pPr>
          </a:lstStyle>
          <a:p>
            <a:endParaRPr lang="en-US"/>
          </a:p>
        </p:txBody>
      </p:sp>
      <p:sp>
        <p:nvSpPr>
          <p:cNvPr id="3" name="Date Placeholder 2"/>
          <p:cNvSpPr>
            <a:spLocks noGrp="1"/>
          </p:cNvSpPr>
          <p:nvPr>
            <p:ph type="dt" sz="quarter" idx="1"/>
          </p:nvPr>
        </p:nvSpPr>
        <p:spPr>
          <a:xfrm>
            <a:off x="3978136" y="5"/>
            <a:ext cx="3043343" cy="465455"/>
          </a:xfrm>
          <a:prstGeom prst="rect">
            <a:avLst/>
          </a:prstGeom>
        </p:spPr>
        <p:txBody>
          <a:bodyPr vert="horz" lIns="93316" tIns="46659" rIns="93316" bIns="46659" rtlCol="0"/>
          <a:lstStyle>
            <a:lvl1pPr algn="r">
              <a:defRPr sz="1200"/>
            </a:lvl1pPr>
          </a:lstStyle>
          <a:p>
            <a:fld id="{47220A92-E729-401F-9722-B6CA82940F5E}" type="datetimeFigureOut">
              <a:rPr lang="en-US" smtClean="0"/>
              <a:t>6/6/2018</a:t>
            </a:fld>
            <a:endParaRPr lang="en-US"/>
          </a:p>
        </p:txBody>
      </p:sp>
      <p:sp>
        <p:nvSpPr>
          <p:cNvPr id="4" name="Footer Placeholder 3"/>
          <p:cNvSpPr>
            <a:spLocks noGrp="1"/>
          </p:cNvSpPr>
          <p:nvPr>
            <p:ph type="ftr" sz="quarter" idx="2"/>
          </p:nvPr>
        </p:nvSpPr>
        <p:spPr>
          <a:xfrm>
            <a:off x="4" y="8842034"/>
            <a:ext cx="3043343" cy="465455"/>
          </a:xfrm>
          <a:prstGeom prst="rect">
            <a:avLst/>
          </a:prstGeom>
        </p:spPr>
        <p:txBody>
          <a:bodyPr vert="horz" lIns="93316" tIns="46659" rIns="93316"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6" y="8842034"/>
            <a:ext cx="3043343" cy="465455"/>
          </a:xfrm>
          <a:prstGeom prst="rect">
            <a:avLst/>
          </a:prstGeom>
        </p:spPr>
        <p:txBody>
          <a:bodyPr vert="horz" lIns="93316" tIns="46659" rIns="93316" bIns="46659" rtlCol="0" anchor="b"/>
          <a:lstStyle>
            <a:lvl1pPr algn="r">
              <a:defRPr sz="1200"/>
            </a:lvl1pPr>
          </a:lstStyle>
          <a:p>
            <a:fld id="{003D94B7-55D8-4911-9434-9CA9B186F0AF}" type="slidenum">
              <a:rPr lang="en-US" smtClean="0"/>
              <a:t>‹#›</a:t>
            </a:fld>
            <a:endParaRPr lang="en-US"/>
          </a:p>
        </p:txBody>
      </p:sp>
    </p:spTree>
    <p:extLst>
      <p:ext uri="{BB962C8B-B14F-4D97-AF65-F5344CB8AC3E}">
        <p14:creationId xmlns:p14="http://schemas.microsoft.com/office/powerpoint/2010/main" val="1256758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43343" cy="465455"/>
          </a:xfrm>
          <a:prstGeom prst="rect">
            <a:avLst/>
          </a:prstGeom>
        </p:spPr>
        <p:txBody>
          <a:bodyPr vert="horz" lIns="93316" tIns="46659" rIns="93316" bIns="46659" rtlCol="0"/>
          <a:lstStyle>
            <a:lvl1pPr algn="l">
              <a:defRPr sz="1200"/>
            </a:lvl1pPr>
          </a:lstStyle>
          <a:p>
            <a:endParaRPr lang="en-US"/>
          </a:p>
        </p:txBody>
      </p:sp>
      <p:sp>
        <p:nvSpPr>
          <p:cNvPr id="3" name="Date Placeholder 2"/>
          <p:cNvSpPr>
            <a:spLocks noGrp="1"/>
          </p:cNvSpPr>
          <p:nvPr>
            <p:ph type="dt" idx="1"/>
          </p:nvPr>
        </p:nvSpPr>
        <p:spPr>
          <a:xfrm>
            <a:off x="3978136" y="5"/>
            <a:ext cx="3043343" cy="465455"/>
          </a:xfrm>
          <a:prstGeom prst="rect">
            <a:avLst/>
          </a:prstGeom>
        </p:spPr>
        <p:txBody>
          <a:bodyPr vert="horz" lIns="93316" tIns="46659" rIns="93316" bIns="46659" rtlCol="0"/>
          <a:lstStyle>
            <a:lvl1pPr algn="r">
              <a:defRPr sz="1200"/>
            </a:lvl1pPr>
          </a:lstStyle>
          <a:p>
            <a:fld id="{9D69F5EB-8F61-3442-AF01-DA66662EF5F3}" type="datetimeFigureOut">
              <a:rPr lang="en-US" smtClean="0"/>
              <a:t>6/6/2018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6" tIns="46659" rIns="93316" bIns="46659" rtlCol="0" anchor="ctr"/>
          <a:lstStyle/>
          <a:p>
            <a:endParaRPr lang="en-US"/>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316" tIns="46659" rIns="93316"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42034"/>
            <a:ext cx="3043343" cy="465455"/>
          </a:xfrm>
          <a:prstGeom prst="rect">
            <a:avLst/>
          </a:prstGeom>
        </p:spPr>
        <p:txBody>
          <a:bodyPr vert="horz" lIns="93316" tIns="46659" rIns="93316"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6" y="8842034"/>
            <a:ext cx="3043343" cy="465455"/>
          </a:xfrm>
          <a:prstGeom prst="rect">
            <a:avLst/>
          </a:prstGeom>
        </p:spPr>
        <p:txBody>
          <a:bodyPr vert="horz" lIns="93316" tIns="46659" rIns="93316" bIns="46659" rtlCol="0" anchor="b"/>
          <a:lstStyle>
            <a:lvl1pPr algn="r">
              <a:defRPr sz="1200"/>
            </a:lvl1pPr>
          </a:lstStyle>
          <a:p>
            <a:fld id="{0FAE5487-C7FC-C846-9ED1-66E7B5A87751}" type="slidenum">
              <a:rPr lang="en-US" smtClean="0"/>
              <a:t>‹#›</a:t>
            </a:fld>
            <a:endParaRPr lang="en-US"/>
          </a:p>
        </p:txBody>
      </p:sp>
    </p:spTree>
    <p:extLst>
      <p:ext uri="{BB962C8B-B14F-4D97-AF65-F5344CB8AC3E}">
        <p14:creationId xmlns:p14="http://schemas.microsoft.com/office/powerpoint/2010/main" val="3308820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odeavengers.com/notes/planning/flowcharts"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draw.io/"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odeavengers.com/notes/planning/flowchart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odeavengers.com/notes/planning/flowchart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n.wikipedia.org/wiki/Hall_effect_sensor"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codeavengers.com/notes/planning/flowcharts"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etmd.com/dog/conditions/cardiovascular/c_dg_heat_stro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a:t>
            </a:fld>
            <a:endParaRPr lang="en-US"/>
          </a:p>
        </p:txBody>
      </p:sp>
    </p:spTree>
    <p:extLst>
      <p:ext uri="{BB962C8B-B14F-4D97-AF65-F5344CB8AC3E}">
        <p14:creationId xmlns:p14="http://schemas.microsoft.com/office/powerpoint/2010/main" val="3158658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choose to show this to</a:t>
            </a:r>
            <a:r>
              <a:rPr lang="en-US" baseline="0" dirty="0" smtClean="0"/>
              <a:t> students to help them visualize, and understand what the final design goal may look like.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13</a:t>
            </a:fld>
            <a:endParaRPr lang="en-US"/>
          </a:p>
        </p:txBody>
      </p:sp>
    </p:spTree>
    <p:extLst>
      <p:ext uri="{BB962C8B-B14F-4D97-AF65-F5344CB8AC3E}">
        <p14:creationId xmlns:p14="http://schemas.microsoft.com/office/powerpoint/2010/main" val="243208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This</a:t>
            </a:r>
            <a:r>
              <a:rPr lang="en-US" sz="1800" baseline="0" dirty="0" smtClean="0"/>
              <a:t> section is intended to provide a review of basic coding tips. It can be skipped if students are already familiar with basic programming on the calculator. The task in this section are in both the related Mood Ring, and Pet Car Alarm projects, so if students have completed either of those activities already, the tasks will be review. </a:t>
            </a:r>
            <a:endParaRPr lang="en-US" sz="18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14</a:t>
            </a:fld>
            <a:endParaRPr lang="en-US"/>
          </a:p>
        </p:txBody>
      </p:sp>
    </p:spTree>
    <p:extLst>
      <p:ext uri="{BB962C8B-B14F-4D97-AF65-F5344CB8AC3E}">
        <p14:creationId xmlns:p14="http://schemas.microsoft.com/office/powerpoint/2010/main" val="821000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15</a:t>
            </a:fld>
            <a:endParaRPr lang="en-US"/>
          </a:p>
        </p:txBody>
      </p:sp>
    </p:spTree>
    <p:extLst>
      <p:ext uri="{BB962C8B-B14F-4D97-AF65-F5344CB8AC3E}">
        <p14:creationId xmlns:p14="http://schemas.microsoft.com/office/powerpoint/2010/main" val="188721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16</a:t>
            </a:fld>
            <a:endParaRPr lang="en-US"/>
          </a:p>
        </p:txBody>
      </p:sp>
    </p:spTree>
    <p:extLst>
      <p:ext uri="{BB962C8B-B14F-4D97-AF65-F5344CB8AC3E}">
        <p14:creationId xmlns:p14="http://schemas.microsoft.com/office/powerpoint/2010/main" val="414651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If student needs steps</a:t>
            </a:r>
            <a:r>
              <a:rPr lang="en-US" sz="1200" baseline="0" dirty="0" smtClean="0"/>
              <a:t> by steps </a:t>
            </a:r>
            <a:r>
              <a:rPr lang="en-US" sz="1200" dirty="0" smtClean="0"/>
              <a:t>support  reference TI Codes:</a:t>
            </a:r>
            <a:r>
              <a:rPr lang="en-US" sz="1200" baseline="0" dirty="0" smtClean="0"/>
              <a:t> 10 Minutes of Code : Unit 1 Skill builder 1</a:t>
            </a:r>
          </a:p>
          <a:p>
            <a:endParaRPr lang="en-US" sz="1200" baseline="0" dirty="0" smtClean="0"/>
          </a:p>
          <a:p>
            <a:r>
              <a:rPr lang="en-US" sz="1200" baseline="0" dirty="0" smtClean="0"/>
              <a:t>Note that if the student has done the related Mood Ring project, or Smart Water project,  this task will likely be review, and will test their recall of basic coding skills. It can easily be skipped. </a:t>
            </a:r>
            <a:endParaRPr lang="en-US" sz="1200" dirty="0" smtClean="0"/>
          </a:p>
        </p:txBody>
      </p:sp>
      <p:sp>
        <p:nvSpPr>
          <p:cNvPr id="4" name="Slide Number Placeholder 3"/>
          <p:cNvSpPr>
            <a:spLocks noGrp="1"/>
          </p:cNvSpPr>
          <p:nvPr>
            <p:ph type="sldNum" sz="quarter" idx="10"/>
          </p:nvPr>
        </p:nvSpPr>
        <p:spPr/>
        <p:txBody>
          <a:bodyPr/>
          <a:lstStyle/>
          <a:p>
            <a:fld id="{0FAE5487-C7FC-C846-9ED1-66E7B5A87751}" type="slidenum">
              <a:rPr lang="en-US" smtClean="0"/>
              <a:t>17</a:t>
            </a:fld>
            <a:endParaRPr lang="en-US"/>
          </a:p>
        </p:txBody>
      </p:sp>
    </p:spTree>
    <p:extLst>
      <p:ext uri="{BB962C8B-B14F-4D97-AF65-F5344CB8AC3E}">
        <p14:creationId xmlns:p14="http://schemas.microsoft.com/office/powerpoint/2010/main" val="167116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section is intended to provide an introduction or a review of coding with the TI-Innovator. It can be skipped if students are already familiar with basic programming on the calculator with the use of the TI-Innovator Hub. The tasks in this section are in both the related Mood Ring, and Smart Water projects, so if students have completed either of those activities already, the tasks will be review. </a:t>
            </a:r>
            <a:endParaRPr lang="en-US" dirty="0" smtClean="0"/>
          </a:p>
        </p:txBody>
      </p:sp>
      <p:sp>
        <p:nvSpPr>
          <p:cNvPr id="4" name="Slide Number Placeholder 3"/>
          <p:cNvSpPr>
            <a:spLocks noGrp="1"/>
          </p:cNvSpPr>
          <p:nvPr>
            <p:ph type="sldNum" sz="quarter" idx="10"/>
          </p:nvPr>
        </p:nvSpPr>
        <p:spPr/>
        <p:txBody>
          <a:bodyPr/>
          <a:lstStyle/>
          <a:p>
            <a:fld id="{0FAE5487-C7FC-C846-9ED1-66E7B5A87751}" type="slidenum">
              <a:rPr lang="en-US" smtClean="0"/>
              <a:t>19</a:t>
            </a:fld>
            <a:endParaRPr lang="en-US"/>
          </a:p>
        </p:txBody>
      </p:sp>
    </p:spTree>
    <p:extLst>
      <p:ext uri="{BB962C8B-B14F-4D97-AF65-F5344CB8AC3E}">
        <p14:creationId xmlns:p14="http://schemas.microsoft.com/office/powerpoint/2010/main" val="1102398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20</a:t>
            </a:fld>
            <a:endParaRPr lang="en-US"/>
          </a:p>
        </p:txBody>
      </p:sp>
    </p:spTree>
    <p:extLst>
      <p:ext uri="{BB962C8B-B14F-4D97-AF65-F5344CB8AC3E}">
        <p14:creationId xmlns:p14="http://schemas.microsoft.com/office/powerpoint/2010/main" val="3508006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This may be a review for students, if they completed the</a:t>
            </a:r>
            <a:r>
              <a:rPr lang="en-US" sz="1200" baseline="0" dirty="0" smtClean="0"/>
              <a:t> Mood Ring project prior to this one. </a:t>
            </a:r>
            <a:r>
              <a:rPr lang="en-US" sz="1200" dirty="0" smtClean="0"/>
              <a:t>If student needs steps</a:t>
            </a:r>
            <a:r>
              <a:rPr lang="en-US" sz="1200" baseline="0" dirty="0" smtClean="0"/>
              <a:t> by steps </a:t>
            </a:r>
            <a:r>
              <a:rPr lang="en-US" sz="1200" dirty="0" smtClean="0"/>
              <a:t>support  reference :</a:t>
            </a:r>
            <a:r>
              <a:rPr lang="en-US" sz="1200" baseline="0" dirty="0" smtClean="0"/>
              <a:t> 10 Minutes of Code with the TI Innovator Hub : Unit 1/SB2</a:t>
            </a:r>
            <a:endParaRPr lang="en-US" sz="1200" dirty="0" smtClean="0"/>
          </a:p>
          <a:p>
            <a:endParaRPr lang="en-US" sz="1200" b="1" dirty="0" smtClean="0"/>
          </a:p>
          <a:p>
            <a:r>
              <a:rPr lang="en-US" sz="1200" b="1" dirty="0" smtClean="0"/>
              <a:t>COLOR (Red Green Blue) Output LEDs (Built-in the TI-Innovator™)</a:t>
            </a:r>
          </a:p>
          <a:p>
            <a:r>
              <a:rPr lang="en-US" sz="1200" dirty="0" smtClean="0"/>
              <a:t>The COLOR object built into the TI-Innovator includes 3 LED’s that can be set together or individually. The settings are from 0, off, to 255, full power. </a:t>
            </a:r>
          </a:p>
          <a:p>
            <a:r>
              <a:rPr lang="en-US" sz="1200" dirty="0" smtClean="0"/>
              <a:t>Note that there are 256 (2^8) states for the setting. This is referred to as an 8-bit color setting</a:t>
            </a:r>
          </a:p>
          <a:p>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Command syntax: </a:t>
            </a:r>
            <a:r>
              <a:rPr lang="en-US" sz="1200" dirty="0" smtClean="0"/>
              <a:t>Send(“SET COLOR red green blue”)</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21</a:t>
            </a:fld>
            <a:endParaRPr lang="en-US"/>
          </a:p>
        </p:txBody>
      </p:sp>
    </p:spTree>
    <p:extLst>
      <p:ext uri="{BB962C8B-B14F-4D97-AF65-F5344CB8AC3E}">
        <p14:creationId xmlns:p14="http://schemas.microsoft.com/office/powerpoint/2010/main" val="1937589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If student needs steps</a:t>
            </a:r>
            <a:r>
              <a:rPr lang="en-US" sz="1200" baseline="0" dirty="0" smtClean="0"/>
              <a:t> by steps </a:t>
            </a:r>
            <a:r>
              <a:rPr lang="en-US" sz="1200" dirty="0" smtClean="0"/>
              <a:t>support  reference :</a:t>
            </a:r>
            <a:r>
              <a:rPr lang="en-US" sz="1200" baseline="0" dirty="0" smtClean="0"/>
              <a:t> 10 Minutes of Code with the TI Innovator Hub : Unit 2 Skill builder 1</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23</a:t>
            </a:fld>
            <a:endParaRPr lang="en-US"/>
          </a:p>
        </p:txBody>
      </p:sp>
    </p:spTree>
    <p:extLst>
      <p:ext uri="{BB962C8B-B14F-4D97-AF65-F5344CB8AC3E}">
        <p14:creationId xmlns:p14="http://schemas.microsoft.com/office/powerpoint/2010/main" val="4276806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If student needs steps</a:t>
            </a:r>
            <a:r>
              <a:rPr lang="en-US" sz="2400" baseline="0" dirty="0" smtClean="0"/>
              <a:t> by steps </a:t>
            </a:r>
            <a:r>
              <a:rPr lang="en-US" sz="2400" dirty="0" smtClean="0"/>
              <a:t>support  reference :</a:t>
            </a:r>
            <a:r>
              <a:rPr lang="en-US" sz="2400" baseline="0" dirty="0" smtClean="0"/>
              <a:t> 10 Minutes of Code with the TI Innovator Hub : Unit 2 Skill builder 2</a:t>
            </a:r>
            <a:endParaRPr lang="en-US" sz="2400" dirty="0" smtClean="0"/>
          </a:p>
          <a:p>
            <a:endParaRPr lang="en-US" sz="2400" dirty="0" smtClean="0">
              <a:solidFill>
                <a:srgbClr val="000000"/>
              </a:solidFill>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latin typeface="+mn-lt"/>
                <a:ea typeface="Calibri"/>
                <a:cs typeface="Calibri"/>
              </a:rPr>
              <a:t>Students are introduced a template</a:t>
            </a:r>
            <a:r>
              <a:rPr lang="en-US" sz="2400" baseline="0" dirty="0" smtClean="0">
                <a:solidFill>
                  <a:srgbClr val="000000"/>
                </a:solidFill>
                <a:latin typeface="+mn-lt"/>
                <a:ea typeface="Calibri"/>
                <a:cs typeface="Calibri"/>
              </a:rPr>
              <a:t> for planning programming  that includes writing pseudocode. This method will be used throughout the remaining tasks and projects. </a:t>
            </a:r>
            <a:r>
              <a:rPr lang="en-US" sz="2400" b="1" baseline="0" dirty="0" smtClean="0">
                <a:solidFill>
                  <a:srgbClr val="000000"/>
                </a:solidFill>
                <a:latin typeface="+mn-lt"/>
                <a:ea typeface="Calibri"/>
                <a:cs typeface="Calibri"/>
              </a:rPr>
              <a:t>Define- Develop- Write the Code. </a:t>
            </a:r>
            <a:endParaRPr lang="en-US" sz="2400" dirty="0" smtClean="0">
              <a:solidFill>
                <a:srgbClr val="000000"/>
              </a:solidFill>
              <a:latin typeface="+mn-lt"/>
              <a:ea typeface="Calibri"/>
              <a:cs typeface="Calibri"/>
            </a:endParaRPr>
          </a:p>
          <a:p>
            <a:endParaRPr lang="en-US" sz="2400" dirty="0" smtClean="0">
              <a:solidFill>
                <a:srgbClr val="000000"/>
              </a:solidFill>
              <a:latin typeface="+mn-lt"/>
              <a:ea typeface="Calibri"/>
              <a:cs typeface="Calibri"/>
            </a:endParaRPr>
          </a:p>
          <a:p>
            <a:endParaRPr lang="en-US" sz="2400" dirty="0" smtClean="0">
              <a:solidFill>
                <a:srgbClr val="000000"/>
              </a:solidFill>
              <a:latin typeface="+mn-lt"/>
              <a:ea typeface="Calibri"/>
              <a:cs typeface="Calibri"/>
            </a:endParaRPr>
          </a:p>
          <a:p>
            <a:r>
              <a:rPr lang="en-US" sz="2400" dirty="0" smtClean="0">
                <a:solidFill>
                  <a:srgbClr val="000000"/>
                </a:solidFill>
                <a:latin typeface="+mn-lt"/>
                <a:ea typeface="Calibri"/>
                <a:cs typeface="Calibri"/>
              </a:rPr>
              <a:t>Discussion of blinking a physical light.</a:t>
            </a:r>
          </a:p>
          <a:p>
            <a:pPr lvl="1"/>
            <a:r>
              <a:rPr lang="en-US" sz="1800" dirty="0" smtClean="0">
                <a:solidFill>
                  <a:srgbClr val="000000"/>
                </a:solidFill>
                <a:latin typeface="+mn-lt"/>
                <a:ea typeface="Calibri"/>
                <a:cs typeface="Calibri"/>
              </a:rPr>
              <a:t>Physically demonstrate by turning on and off a light switch or a flashlight.</a:t>
            </a:r>
          </a:p>
          <a:p>
            <a:pPr lvl="1"/>
            <a:r>
              <a:rPr lang="en-US" sz="1800" dirty="0" smtClean="0">
                <a:solidFill>
                  <a:srgbClr val="000000"/>
                </a:solidFill>
                <a:latin typeface="+mn-lt"/>
                <a:ea typeface="Calibri"/>
                <a:cs typeface="Calibri"/>
              </a:rPr>
              <a:t>Instructor model thinking about and writing down the major steps in a program before beginning to write the code.</a:t>
            </a:r>
          </a:p>
          <a:p>
            <a:pPr lvl="2"/>
            <a:r>
              <a:rPr lang="en-US" sz="1600" dirty="0" smtClean="0">
                <a:solidFill>
                  <a:srgbClr val="000000"/>
                </a:solidFill>
                <a:latin typeface="+mn-lt"/>
                <a:ea typeface="Calibri"/>
                <a:cs typeface="Calibri"/>
              </a:rPr>
              <a:t>For example:</a:t>
            </a:r>
          </a:p>
          <a:p>
            <a:pPr lvl="3"/>
            <a:r>
              <a:rPr lang="en-US" sz="1400" dirty="0" smtClean="0">
                <a:solidFill>
                  <a:srgbClr val="000000"/>
                </a:solidFill>
                <a:latin typeface="+mn-lt"/>
                <a:ea typeface="Calibri"/>
                <a:cs typeface="Calibri"/>
              </a:rPr>
              <a:t>Step 1: Turn Light On</a:t>
            </a:r>
          </a:p>
          <a:p>
            <a:pPr lvl="3"/>
            <a:r>
              <a:rPr lang="en-US" sz="1400" dirty="0" smtClean="0">
                <a:solidFill>
                  <a:srgbClr val="000000"/>
                </a:solidFill>
                <a:latin typeface="+mn-lt"/>
                <a:ea typeface="Calibri"/>
                <a:cs typeface="Calibri"/>
              </a:rPr>
              <a:t>Step 2: Wait 1 second</a:t>
            </a:r>
          </a:p>
          <a:p>
            <a:pPr lvl="3"/>
            <a:r>
              <a:rPr lang="en-US" sz="1400" dirty="0" smtClean="0">
                <a:solidFill>
                  <a:srgbClr val="000000"/>
                </a:solidFill>
                <a:latin typeface="+mn-lt"/>
                <a:ea typeface="Calibri"/>
                <a:cs typeface="Calibri"/>
              </a:rPr>
              <a:t>Step 3: Turn Light Off</a:t>
            </a:r>
          </a:p>
          <a:p>
            <a:pPr lvl="3"/>
            <a:r>
              <a:rPr lang="en-US" sz="1400" dirty="0" smtClean="0">
                <a:solidFill>
                  <a:srgbClr val="000000"/>
                </a:solidFill>
                <a:latin typeface="+mn-lt"/>
                <a:ea typeface="Calibri"/>
                <a:cs typeface="Calibri"/>
              </a:rPr>
              <a:t>Step 4: Wait 1 second</a:t>
            </a:r>
          </a:p>
          <a:p>
            <a:pPr lvl="3"/>
            <a:r>
              <a:rPr lang="en-US" sz="1600" dirty="0" smtClean="0">
                <a:solidFill>
                  <a:srgbClr val="000000"/>
                </a:solidFill>
                <a:latin typeface="+mn-lt"/>
                <a:ea typeface="Calibri"/>
                <a:cs typeface="Calibri"/>
              </a:rPr>
              <a:t>Note: In future lessons we will guide the students to write the major program steps themselves.</a:t>
            </a:r>
          </a:p>
          <a:p>
            <a:endParaRPr lang="en-US" sz="2400" dirty="0" smtClean="0">
              <a:solidFill>
                <a:srgbClr val="000000"/>
              </a:solidFill>
              <a:latin typeface="+mn-lt"/>
              <a:ea typeface="Calibri"/>
              <a:cs typeface="Calibri"/>
            </a:endParaRPr>
          </a:p>
          <a:p>
            <a:r>
              <a:rPr lang="en-US" sz="2400" dirty="0" smtClean="0">
                <a:solidFill>
                  <a:srgbClr val="000000"/>
                </a:solidFill>
                <a:latin typeface="+mn-lt"/>
                <a:ea typeface="Calibri"/>
                <a:cs typeface="Calibri"/>
              </a:rPr>
              <a:t>Students write the code to blink a light. (see calculator details for background on the next slides)</a:t>
            </a:r>
            <a:r>
              <a:rPr lang="en-US" sz="2400" baseline="0" dirty="0" smtClean="0">
                <a:solidFill>
                  <a:srgbClr val="000000"/>
                </a:solidFill>
                <a:latin typeface="+mn-lt"/>
                <a:ea typeface="Calibri"/>
                <a:cs typeface="Calibri"/>
              </a:rPr>
              <a:t> </a:t>
            </a:r>
            <a:r>
              <a:rPr lang="en-US" sz="1800" dirty="0" smtClean="0">
                <a:solidFill>
                  <a:srgbClr val="000000"/>
                </a:solidFill>
                <a:latin typeface="+mn-lt"/>
                <a:ea typeface="Calibri"/>
                <a:cs typeface="Calibri"/>
              </a:rPr>
              <a:t>Note: Let’s use COLOR.RED (or student’s choice among COLOR.RED, COLOR.GREEN and COLOR.BLUE). This is more interesting than LIGHT and gives some options to offer challenges for students who get ahead.</a:t>
            </a:r>
          </a:p>
          <a:p>
            <a:pPr lvl="1"/>
            <a:r>
              <a:rPr lang="en-US" sz="1800" dirty="0" smtClean="0">
                <a:solidFill>
                  <a:srgbClr val="000000"/>
                </a:solidFill>
                <a:latin typeface="+mn-lt"/>
                <a:ea typeface="Calibri"/>
                <a:cs typeface="Calibri"/>
              </a:rPr>
              <a:t>Discussion the blinking cycle</a:t>
            </a:r>
          </a:p>
          <a:p>
            <a:pPr lvl="2"/>
            <a:r>
              <a:rPr lang="en-US" sz="1600" dirty="0" smtClean="0">
                <a:solidFill>
                  <a:srgbClr val="000000"/>
                </a:solidFill>
                <a:latin typeface="+mn-lt"/>
                <a:ea typeface="Calibri"/>
                <a:cs typeface="Calibri"/>
              </a:rPr>
              <a:t>Looking at the program, ask the class how many seconds it will take to run the program for 1 blink. If you ran the program over and over, how many blinks would you get in a minute. (Mention in passing that the number of times that something is done in a period of time is called the </a:t>
            </a:r>
            <a:r>
              <a:rPr lang="en-US" sz="1600" b="1" dirty="0" smtClean="0">
                <a:solidFill>
                  <a:srgbClr val="000000"/>
                </a:solidFill>
                <a:latin typeface="+mn-lt"/>
                <a:ea typeface="Calibri"/>
                <a:cs typeface="Calibri"/>
              </a:rPr>
              <a:t>frequency</a:t>
            </a:r>
            <a:r>
              <a:rPr lang="en-US" sz="1600" dirty="0" smtClean="0">
                <a:solidFill>
                  <a:srgbClr val="000000"/>
                </a:solidFill>
                <a:latin typeface="+mn-lt"/>
                <a:ea typeface="Calibri"/>
                <a:cs typeface="Calibri"/>
              </a:rPr>
              <a:t>. The idea of frequency will come up again with programming.)</a:t>
            </a:r>
          </a:p>
          <a:p>
            <a:pPr lvl="1"/>
            <a:endParaRPr lang="en-US" sz="1800" dirty="0" smtClean="0">
              <a:solidFill>
                <a:srgbClr val="000000"/>
              </a:solidFill>
              <a:latin typeface="+mn-lt"/>
              <a:ea typeface="Calibri"/>
              <a:cs typeface="Calibri"/>
            </a:endParaRPr>
          </a:p>
          <a:p>
            <a:pPr lvl="1"/>
            <a:r>
              <a:rPr lang="en-US" sz="1800" dirty="0" smtClean="0">
                <a:solidFill>
                  <a:srgbClr val="000000"/>
                </a:solidFill>
                <a:latin typeface="+mn-lt"/>
                <a:ea typeface="Calibri"/>
                <a:cs typeface="Calibri"/>
              </a:rPr>
              <a:t>Discuss what happens to the blinking  if you change the Wait time to be larger or smaller.  Instructor make a change, save and run with the class. Have the class predict whether the blink will happen faster or slower before running the program for them. Also, somewhere in the discussion talk about the frequency.</a:t>
            </a:r>
          </a:p>
          <a:p>
            <a:pPr lvl="2"/>
            <a:r>
              <a:rPr lang="en-US" sz="1600" dirty="0" smtClean="0">
                <a:solidFill>
                  <a:srgbClr val="000000"/>
                </a:solidFill>
                <a:latin typeface="+mn-lt"/>
                <a:ea typeface="Calibri"/>
                <a:cs typeface="Calibri"/>
              </a:rPr>
              <a:t>If the Wait time is 2 seconds, will the blink be faster or slower? How long will it take to complete one blink? How many blinks would there be in a minute? </a:t>
            </a:r>
          </a:p>
          <a:p>
            <a:pPr lvl="2"/>
            <a:r>
              <a:rPr lang="en-US" sz="1600" dirty="0" smtClean="0">
                <a:solidFill>
                  <a:srgbClr val="000000"/>
                </a:solidFill>
                <a:latin typeface="+mn-lt"/>
                <a:ea typeface="Calibri"/>
                <a:cs typeface="Calibri"/>
              </a:rPr>
              <a:t>Have the students try their own wait times. Ask them to think blink speed, how long one blink will take and how many blinks per minute.</a:t>
            </a:r>
          </a:p>
          <a:p>
            <a:pPr lvl="1"/>
            <a:r>
              <a:rPr lang="en-US" sz="1800" dirty="0" smtClean="0">
                <a:solidFill>
                  <a:srgbClr val="000000"/>
                </a:solidFill>
                <a:latin typeface="+mn-lt"/>
                <a:ea typeface="Calibri"/>
                <a:cs typeface="Calibri"/>
              </a:rPr>
              <a:t>Note: At some point in the discussion, ask how the blinking LED compares to displaying “Hello World.” What is similar between the two. Is the blinking LED an output or an input? Is displaying “Hello World and output or an input?</a:t>
            </a:r>
          </a:p>
          <a:p>
            <a:pPr lvl="1"/>
            <a:r>
              <a:rPr lang="en-US" sz="1800" dirty="0" smtClean="0">
                <a:solidFill>
                  <a:srgbClr val="000000"/>
                </a:solidFill>
                <a:latin typeface="+mn-lt"/>
                <a:ea typeface="Calibri"/>
                <a:cs typeface="Calibri"/>
              </a:rPr>
              <a:t>Once you have written one on-off cycle, talk about how you would have the program blink 2 times. Have the students type the pattern again for a second cycle.</a:t>
            </a:r>
          </a:p>
          <a:p>
            <a:pPr lvl="2"/>
            <a:r>
              <a:rPr lang="en-US" sz="1600" dirty="0" smtClean="0">
                <a:solidFill>
                  <a:srgbClr val="000000"/>
                </a:solidFill>
                <a:latin typeface="+mn-lt"/>
                <a:ea typeface="Calibri"/>
                <a:cs typeface="Calibri"/>
              </a:rPr>
              <a:t>After the students have entered the commands for a second blink and run their program, ask them what they would do if they wanted to  do 10 blinks or 100 blinks.</a:t>
            </a:r>
          </a:p>
          <a:p>
            <a:pPr lvl="2"/>
            <a:r>
              <a:rPr lang="en-US" sz="1600" dirty="0" smtClean="0">
                <a:solidFill>
                  <a:srgbClr val="000000"/>
                </a:solidFill>
                <a:latin typeface="+mn-lt"/>
                <a:ea typeface="Calibri"/>
                <a:cs typeface="Calibri"/>
              </a:rPr>
              <a:t>After discussion of the amount of effort and time to code all the steps so many times, tell them that earlier programmers saw the same problem of entering over-and-over and invented </a:t>
            </a:r>
            <a:r>
              <a:rPr lang="en-US" sz="1600" b="1" dirty="0" smtClean="0">
                <a:solidFill>
                  <a:srgbClr val="000000"/>
                </a:solidFill>
                <a:latin typeface="+mn-lt"/>
                <a:ea typeface="Calibri"/>
                <a:cs typeface="Calibri"/>
              </a:rPr>
              <a:t>Loops</a:t>
            </a:r>
            <a:r>
              <a:rPr lang="en-US" sz="1600" dirty="0" smtClean="0">
                <a:solidFill>
                  <a:srgbClr val="000000"/>
                </a:solidFill>
                <a:latin typeface="+mn-lt"/>
                <a:ea typeface="Calibri"/>
                <a:cs typeface="Calibri"/>
              </a:rPr>
              <a:t> to repeat a set of commands over and over.</a:t>
            </a:r>
          </a:p>
          <a:p>
            <a:pPr lvl="2"/>
            <a:r>
              <a:rPr lang="en-US" sz="1600" dirty="0" smtClean="0">
                <a:solidFill>
                  <a:srgbClr val="000000"/>
                </a:solidFill>
                <a:latin typeface="+mn-lt"/>
                <a:ea typeface="Calibri"/>
                <a:cs typeface="Calibri"/>
              </a:rPr>
              <a:t>Next time we are going to learn about something called the </a:t>
            </a:r>
            <a:r>
              <a:rPr lang="en-US" sz="1600" b="1" dirty="0" smtClean="0">
                <a:solidFill>
                  <a:srgbClr val="000000"/>
                </a:solidFill>
                <a:latin typeface="+mn-lt"/>
                <a:ea typeface="Calibri"/>
                <a:cs typeface="Calibri"/>
              </a:rPr>
              <a:t>For loop.</a:t>
            </a:r>
          </a:p>
        </p:txBody>
      </p:sp>
      <p:sp>
        <p:nvSpPr>
          <p:cNvPr id="4" name="Slide Number Placeholder 3"/>
          <p:cNvSpPr>
            <a:spLocks noGrp="1"/>
          </p:cNvSpPr>
          <p:nvPr>
            <p:ph type="sldNum" sz="quarter" idx="10"/>
          </p:nvPr>
        </p:nvSpPr>
        <p:spPr/>
        <p:txBody>
          <a:bodyPr/>
          <a:lstStyle/>
          <a:p>
            <a:fld id="{0FAE5487-C7FC-C846-9ED1-66E7B5A87751}" type="slidenum">
              <a:rPr lang="en-US" smtClean="0"/>
              <a:t>24</a:t>
            </a:fld>
            <a:endParaRPr lang="en-US"/>
          </a:p>
        </p:txBody>
      </p:sp>
    </p:spTree>
    <p:extLst>
      <p:ext uri="{BB962C8B-B14F-4D97-AF65-F5344CB8AC3E}">
        <p14:creationId xmlns:p14="http://schemas.microsoft.com/office/powerpoint/2010/main" val="52068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is</a:t>
            </a:r>
            <a:r>
              <a:rPr lang="en-US" baseline="0" dirty="0" smtClean="0"/>
              <a:t> estimated to take 1.5-3 days depending on student’s familiarity with the technology and coding. There are areas that can be covered in detail, or less, depending on the time allotment. </a:t>
            </a:r>
          </a:p>
          <a:p>
            <a:r>
              <a:rPr lang="en-US" baseline="0" dirty="0" smtClean="0"/>
              <a:t>This presentation is designed to be used in the classroom/camp to guide students through the tasks they can complete. </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a:t>
            </a:fld>
            <a:endParaRPr lang="en-US"/>
          </a:p>
        </p:txBody>
      </p:sp>
    </p:spTree>
    <p:extLst>
      <p:ext uri="{BB962C8B-B14F-4D97-AF65-F5344CB8AC3E}">
        <p14:creationId xmlns:p14="http://schemas.microsoft.com/office/powerpoint/2010/main" val="149607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Example program to turn one of the COLOR options ON and OFF. You could also use COLOR.RED or COLOR.GREEN.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Example program using a For loop to blink an LED 10 times. </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25</a:t>
            </a:fld>
            <a:endParaRPr lang="en-US"/>
          </a:p>
        </p:txBody>
      </p:sp>
    </p:spTree>
    <p:extLst>
      <p:ext uri="{BB962C8B-B14F-4D97-AF65-F5344CB8AC3E}">
        <p14:creationId xmlns:p14="http://schemas.microsoft.com/office/powerpoint/2010/main" val="3570274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(Mention in passing that the number of times that something is done in a period of time is called the frequency. The idea of frequency will come up again with programming.)</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26</a:t>
            </a:fld>
            <a:endParaRPr lang="en-US"/>
          </a:p>
        </p:txBody>
      </p:sp>
    </p:spTree>
    <p:extLst>
      <p:ext uri="{BB962C8B-B14F-4D97-AF65-F5344CB8AC3E}">
        <p14:creationId xmlns:p14="http://schemas.microsoft.com/office/powerpoint/2010/main" val="747908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Example program to turn one of the COLOR options ON and OFF. You could also use COLOR.RED or COLOR.GREEN.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Example program using a For loop to blink an LED 10 times.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27</a:t>
            </a:fld>
            <a:endParaRPr lang="en-US"/>
          </a:p>
        </p:txBody>
      </p:sp>
    </p:spTree>
    <p:extLst>
      <p:ext uri="{BB962C8B-B14F-4D97-AF65-F5344CB8AC3E}">
        <p14:creationId xmlns:p14="http://schemas.microsoft.com/office/powerpoint/2010/main" val="520687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If student needs support  reference :</a:t>
            </a:r>
            <a:r>
              <a:rPr lang="en-US" sz="1200" baseline="0" dirty="0" smtClean="0"/>
              <a:t> 10 Minutes of Code with the TI Innovator Hub: Unit 1 App. This is a step-by-step approach to this project. This mini-project is unique to the Pet Car Alarm project.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28</a:t>
            </a:fld>
            <a:endParaRPr lang="en-US"/>
          </a:p>
        </p:txBody>
      </p:sp>
    </p:spTree>
    <p:extLst>
      <p:ext uri="{BB962C8B-B14F-4D97-AF65-F5344CB8AC3E}">
        <p14:creationId xmlns:p14="http://schemas.microsoft.com/office/powerpoint/2010/main" val="4248227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If student needs support  reference :</a:t>
            </a:r>
            <a:r>
              <a:rPr lang="en-US" sz="1200" baseline="0" dirty="0" smtClean="0"/>
              <a:t> 10 Minutes of Code with the TI Innovator Hub: Unit 1 App. This is a step-by-step approach to this project. Walk students through the design steps of this project as given below: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Step 1: Define Problem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Write a program to simulate a Traffic Light.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Step 2:  Develop the Solution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Repeat the steps below:</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Turn Red Light 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Display a message “Do Not Walk”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Play sound to signal blind person to not walk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Wait 5 seconds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Turn Green Light 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Display a message “Walk is 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Play sound to signal that walk is 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Wait 5 seconds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Turn Yellow Light 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Display a message “Light about to change”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Play a sound to signal walk is about to be off</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Wait 5 seconds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Step 3: Write the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Use your plan from step 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Step 4: Test, debug, and revise your program as needed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Does the program work?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Is the timing correct?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29</a:t>
            </a:fld>
            <a:endParaRPr lang="en-US"/>
          </a:p>
        </p:txBody>
      </p:sp>
    </p:spTree>
    <p:extLst>
      <p:ext uri="{BB962C8B-B14F-4D97-AF65-F5344CB8AC3E}">
        <p14:creationId xmlns:p14="http://schemas.microsoft.com/office/powerpoint/2010/main" val="2660174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smtClean="0">
              <a:solidFill>
                <a:srgbClr val="000000"/>
              </a:solidFill>
              <a:latin typeface="+mn-lt"/>
              <a:ea typeface="Calibri"/>
              <a:cs typeface="Calibri"/>
            </a:endParaRPr>
          </a:p>
          <a:p>
            <a:r>
              <a:rPr lang="en-US" sz="2400" dirty="0" smtClean="0">
                <a:solidFill>
                  <a:srgbClr val="000000"/>
                </a:solidFill>
                <a:latin typeface="+mn-lt"/>
                <a:ea typeface="Calibri"/>
                <a:cs typeface="Calibri"/>
              </a:rPr>
              <a:t>Discussion of blinking a physical light.</a:t>
            </a:r>
          </a:p>
          <a:p>
            <a:pPr lvl="1"/>
            <a:r>
              <a:rPr lang="en-US" sz="1800" dirty="0" smtClean="0">
                <a:solidFill>
                  <a:srgbClr val="000000"/>
                </a:solidFill>
                <a:latin typeface="+mn-lt"/>
                <a:ea typeface="Calibri"/>
                <a:cs typeface="Calibri"/>
              </a:rPr>
              <a:t>Physically demonstrate by turning on and off a light switch or a flashlight.</a:t>
            </a:r>
          </a:p>
          <a:p>
            <a:pPr lvl="1"/>
            <a:r>
              <a:rPr lang="en-US" sz="1800" dirty="0" smtClean="0">
                <a:solidFill>
                  <a:srgbClr val="000000"/>
                </a:solidFill>
                <a:latin typeface="+mn-lt"/>
                <a:ea typeface="Calibri"/>
                <a:cs typeface="Calibri"/>
              </a:rPr>
              <a:t>Instructor model thinking about and writing down the major steps in a program before beginning to write the code.</a:t>
            </a:r>
          </a:p>
          <a:p>
            <a:pPr lvl="2"/>
            <a:r>
              <a:rPr lang="en-US" sz="1600" dirty="0" smtClean="0">
                <a:solidFill>
                  <a:srgbClr val="000000"/>
                </a:solidFill>
                <a:latin typeface="+mn-lt"/>
                <a:ea typeface="Calibri"/>
                <a:cs typeface="Calibri"/>
              </a:rPr>
              <a:t>For example:</a:t>
            </a:r>
          </a:p>
          <a:p>
            <a:pPr lvl="3"/>
            <a:r>
              <a:rPr lang="en-US" sz="1400" dirty="0" smtClean="0">
                <a:solidFill>
                  <a:srgbClr val="000000"/>
                </a:solidFill>
                <a:latin typeface="+mn-lt"/>
                <a:ea typeface="Calibri"/>
                <a:cs typeface="Calibri"/>
              </a:rPr>
              <a:t>Step 1: Turn Light On</a:t>
            </a:r>
          </a:p>
          <a:p>
            <a:pPr lvl="3"/>
            <a:r>
              <a:rPr lang="en-US" sz="1400" dirty="0" smtClean="0">
                <a:solidFill>
                  <a:srgbClr val="000000"/>
                </a:solidFill>
                <a:latin typeface="+mn-lt"/>
                <a:ea typeface="Calibri"/>
                <a:cs typeface="Calibri"/>
              </a:rPr>
              <a:t>Step 2: Wait 1 second</a:t>
            </a:r>
          </a:p>
          <a:p>
            <a:pPr lvl="3"/>
            <a:r>
              <a:rPr lang="en-US" sz="1400" dirty="0" smtClean="0">
                <a:solidFill>
                  <a:srgbClr val="000000"/>
                </a:solidFill>
                <a:latin typeface="+mn-lt"/>
                <a:ea typeface="Calibri"/>
                <a:cs typeface="Calibri"/>
              </a:rPr>
              <a:t>Step 3: Turn Light Off</a:t>
            </a:r>
          </a:p>
          <a:p>
            <a:pPr lvl="3"/>
            <a:r>
              <a:rPr lang="en-US" sz="1400" dirty="0" smtClean="0">
                <a:solidFill>
                  <a:srgbClr val="000000"/>
                </a:solidFill>
                <a:latin typeface="+mn-lt"/>
                <a:ea typeface="Calibri"/>
                <a:cs typeface="Calibri"/>
              </a:rPr>
              <a:t>Step 4: Wait 1 second</a:t>
            </a:r>
          </a:p>
          <a:p>
            <a:pPr lvl="2"/>
            <a:r>
              <a:rPr lang="en-US" sz="1600" dirty="0" smtClean="0">
                <a:solidFill>
                  <a:srgbClr val="000000"/>
                </a:solidFill>
                <a:latin typeface="+mn-lt"/>
                <a:ea typeface="Calibri"/>
                <a:cs typeface="Calibri"/>
              </a:rPr>
              <a:t>Note: In future lessons we will guide the students to write the major program steps themselves.</a:t>
            </a:r>
          </a:p>
          <a:p>
            <a:r>
              <a:rPr lang="en-US" sz="2400" dirty="0" smtClean="0">
                <a:solidFill>
                  <a:srgbClr val="000000"/>
                </a:solidFill>
                <a:latin typeface="+mn-lt"/>
                <a:ea typeface="Calibri"/>
                <a:cs typeface="Calibri"/>
              </a:rPr>
              <a:t>Students write the code to blink a light. (see calculator details for background on the next slides)</a:t>
            </a:r>
          </a:p>
          <a:p>
            <a:pPr lvl="1"/>
            <a:r>
              <a:rPr lang="en-US" sz="1800" dirty="0" smtClean="0">
                <a:solidFill>
                  <a:srgbClr val="000000"/>
                </a:solidFill>
                <a:latin typeface="+mn-lt"/>
                <a:ea typeface="Calibri"/>
                <a:cs typeface="Calibri"/>
              </a:rPr>
              <a:t>Note: Let’s use COLOR.RED (or student’s choice among COLOR.RED, COLOR.GREEN and COLOR.BLUE). This is more interesting than LIGHT and gives some options to offer challenges for students who get ahead.</a:t>
            </a:r>
          </a:p>
          <a:p>
            <a:pPr lvl="1"/>
            <a:r>
              <a:rPr lang="en-US" sz="1800" dirty="0" smtClean="0">
                <a:solidFill>
                  <a:srgbClr val="000000"/>
                </a:solidFill>
                <a:latin typeface="+mn-lt"/>
                <a:ea typeface="Calibri"/>
                <a:cs typeface="Calibri"/>
              </a:rPr>
              <a:t>Discussion the blinking cycle</a:t>
            </a:r>
          </a:p>
          <a:p>
            <a:pPr lvl="2"/>
            <a:r>
              <a:rPr lang="en-US" sz="1600" dirty="0" smtClean="0">
                <a:solidFill>
                  <a:srgbClr val="000000"/>
                </a:solidFill>
                <a:latin typeface="+mn-lt"/>
                <a:ea typeface="Calibri"/>
                <a:cs typeface="Calibri"/>
              </a:rPr>
              <a:t>Looking at the program, ask the class how many seconds it will take to run the program for 1 blink. If you ran the program over and over, how many blinks would you get in a minute. (Mention in passing that the number of times that something is done in a period of time is called the </a:t>
            </a:r>
            <a:r>
              <a:rPr lang="en-US" sz="1600" b="1" dirty="0" smtClean="0">
                <a:solidFill>
                  <a:srgbClr val="000000"/>
                </a:solidFill>
                <a:latin typeface="+mn-lt"/>
                <a:ea typeface="Calibri"/>
                <a:cs typeface="Calibri"/>
              </a:rPr>
              <a:t>frequency</a:t>
            </a:r>
            <a:r>
              <a:rPr lang="en-US" sz="1600" dirty="0" smtClean="0">
                <a:solidFill>
                  <a:srgbClr val="000000"/>
                </a:solidFill>
                <a:latin typeface="+mn-lt"/>
                <a:ea typeface="Calibri"/>
                <a:cs typeface="Calibri"/>
              </a:rPr>
              <a:t>. The idea of frequency will come up again with programming.)</a:t>
            </a:r>
          </a:p>
          <a:p>
            <a:pPr lvl="1"/>
            <a:r>
              <a:rPr lang="en-US" sz="1800" dirty="0" smtClean="0">
                <a:solidFill>
                  <a:srgbClr val="000000"/>
                </a:solidFill>
                <a:latin typeface="+mn-lt"/>
                <a:ea typeface="Calibri"/>
                <a:cs typeface="Calibri"/>
              </a:rPr>
              <a:t>Discuss what happens to the blinking  if you change the Wait time to be larger or smaller.  Instructor make a change, save and run with the class. Have the class predict whether the blink will happen faster or slower before running the program for them. Also, somewhere in the discussion talk about the frequency.</a:t>
            </a:r>
          </a:p>
          <a:p>
            <a:pPr lvl="2"/>
            <a:r>
              <a:rPr lang="en-US" sz="1600" dirty="0" smtClean="0">
                <a:solidFill>
                  <a:srgbClr val="000000"/>
                </a:solidFill>
                <a:latin typeface="+mn-lt"/>
                <a:ea typeface="Calibri"/>
                <a:cs typeface="Calibri"/>
              </a:rPr>
              <a:t>If the Wait time is 2 seconds, will the blink be faster or slower? How long will it take to complete one blink? How many blinks would there be in a minute? </a:t>
            </a:r>
          </a:p>
          <a:p>
            <a:pPr lvl="2"/>
            <a:r>
              <a:rPr lang="en-US" sz="1600" dirty="0" smtClean="0">
                <a:solidFill>
                  <a:srgbClr val="000000"/>
                </a:solidFill>
                <a:latin typeface="+mn-lt"/>
                <a:ea typeface="Calibri"/>
                <a:cs typeface="Calibri"/>
              </a:rPr>
              <a:t>Have the students try their own wait times. Ask them to think blink speed, how long one blink will take and how many blinks per minute.</a:t>
            </a:r>
          </a:p>
          <a:p>
            <a:pPr lvl="1"/>
            <a:r>
              <a:rPr lang="en-US" sz="1800" dirty="0" smtClean="0">
                <a:solidFill>
                  <a:srgbClr val="000000"/>
                </a:solidFill>
                <a:latin typeface="+mn-lt"/>
                <a:ea typeface="Calibri"/>
                <a:cs typeface="Calibri"/>
              </a:rPr>
              <a:t>Note: At some point in the discussion, ask how the blinking LED compares to displaying “Hello World.” What is similar between the two. Is the blinking LED an output or an input? Is displaying “Hello World and output or an input?</a:t>
            </a:r>
          </a:p>
          <a:p>
            <a:pPr lvl="1"/>
            <a:r>
              <a:rPr lang="en-US" sz="1800" dirty="0" smtClean="0">
                <a:solidFill>
                  <a:srgbClr val="000000"/>
                </a:solidFill>
                <a:latin typeface="+mn-lt"/>
                <a:ea typeface="Calibri"/>
                <a:cs typeface="Calibri"/>
              </a:rPr>
              <a:t>Once you have written one on-off cycle, talk about how you would have the program blink 2 times. Have the students type the pattern again for a second cycle.</a:t>
            </a:r>
          </a:p>
          <a:p>
            <a:pPr lvl="2"/>
            <a:r>
              <a:rPr lang="en-US" sz="1600" dirty="0" smtClean="0">
                <a:solidFill>
                  <a:srgbClr val="000000"/>
                </a:solidFill>
                <a:latin typeface="+mn-lt"/>
                <a:ea typeface="Calibri"/>
                <a:cs typeface="Calibri"/>
              </a:rPr>
              <a:t>After the students have entered the commands for a second blink and run their program, ask them what they would do if they wanted to  do 10 blinks or 100 blinks.</a:t>
            </a:r>
          </a:p>
          <a:p>
            <a:pPr lvl="2"/>
            <a:r>
              <a:rPr lang="en-US" sz="1600" dirty="0" smtClean="0">
                <a:solidFill>
                  <a:srgbClr val="000000"/>
                </a:solidFill>
                <a:latin typeface="+mn-lt"/>
                <a:ea typeface="Calibri"/>
                <a:cs typeface="Calibri"/>
              </a:rPr>
              <a:t>After discussion of the amount of effort and time to code all the steps so many times, tell them that earlier programmers saw the same problem of entering over-and-over and invented </a:t>
            </a:r>
            <a:r>
              <a:rPr lang="en-US" sz="1600" b="1" dirty="0" smtClean="0">
                <a:solidFill>
                  <a:srgbClr val="000000"/>
                </a:solidFill>
                <a:latin typeface="+mn-lt"/>
                <a:ea typeface="Calibri"/>
                <a:cs typeface="Calibri"/>
              </a:rPr>
              <a:t>Loops</a:t>
            </a:r>
            <a:r>
              <a:rPr lang="en-US" sz="1600" dirty="0" smtClean="0">
                <a:solidFill>
                  <a:srgbClr val="000000"/>
                </a:solidFill>
                <a:latin typeface="+mn-lt"/>
                <a:ea typeface="Calibri"/>
                <a:cs typeface="Calibri"/>
              </a:rPr>
              <a:t> to repeat a set of commands over and over.</a:t>
            </a:r>
          </a:p>
          <a:p>
            <a:pPr lvl="2"/>
            <a:r>
              <a:rPr lang="en-US" sz="1600" dirty="0" smtClean="0">
                <a:solidFill>
                  <a:srgbClr val="000000"/>
                </a:solidFill>
                <a:latin typeface="+mn-lt"/>
                <a:ea typeface="Calibri"/>
                <a:cs typeface="Calibri"/>
              </a:rPr>
              <a:t>Next time we are going to learn about something called the </a:t>
            </a:r>
            <a:r>
              <a:rPr lang="en-US" sz="1600" b="1" dirty="0" smtClean="0">
                <a:solidFill>
                  <a:srgbClr val="000000"/>
                </a:solidFill>
                <a:latin typeface="+mn-lt"/>
                <a:ea typeface="Calibri"/>
                <a:cs typeface="Calibri"/>
              </a:rPr>
              <a:t>For loop.</a:t>
            </a:r>
          </a:p>
        </p:txBody>
      </p:sp>
      <p:sp>
        <p:nvSpPr>
          <p:cNvPr id="4" name="Slide Number Placeholder 3"/>
          <p:cNvSpPr>
            <a:spLocks noGrp="1"/>
          </p:cNvSpPr>
          <p:nvPr>
            <p:ph type="sldNum" sz="quarter" idx="10"/>
          </p:nvPr>
        </p:nvSpPr>
        <p:spPr/>
        <p:txBody>
          <a:bodyPr/>
          <a:lstStyle/>
          <a:p>
            <a:fld id="{0FAE5487-C7FC-C846-9ED1-66E7B5A87751}" type="slidenum">
              <a:rPr lang="en-US" smtClean="0"/>
              <a:t>30</a:t>
            </a:fld>
            <a:endParaRPr lang="en-US"/>
          </a:p>
        </p:txBody>
      </p:sp>
    </p:spTree>
    <p:extLst>
      <p:ext uri="{BB962C8B-B14F-4D97-AF65-F5344CB8AC3E}">
        <p14:creationId xmlns:p14="http://schemas.microsoft.com/office/powerpoint/2010/main" val="520687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000000"/>
                </a:solidFill>
                <a:latin typeface="+mn-lt"/>
                <a:ea typeface="Calibri"/>
                <a:cs typeface="Calibri"/>
              </a:rPr>
              <a:t>Discussion of blinking a physical light.</a:t>
            </a:r>
          </a:p>
          <a:p>
            <a:pPr lvl="1"/>
            <a:r>
              <a:rPr lang="en-US" sz="1800" dirty="0" smtClean="0">
                <a:solidFill>
                  <a:srgbClr val="000000"/>
                </a:solidFill>
                <a:latin typeface="+mn-lt"/>
                <a:ea typeface="Calibri"/>
                <a:cs typeface="Calibri"/>
              </a:rPr>
              <a:t>Physically demonstrate by turning on and off a light switch or a flashlight.</a:t>
            </a:r>
          </a:p>
          <a:p>
            <a:pPr lvl="1"/>
            <a:r>
              <a:rPr lang="en-US" sz="1800" dirty="0" smtClean="0">
                <a:solidFill>
                  <a:srgbClr val="000000"/>
                </a:solidFill>
                <a:latin typeface="+mn-lt"/>
                <a:ea typeface="Calibri"/>
                <a:cs typeface="Calibri"/>
              </a:rPr>
              <a:t>Instructor model thinking about and writing down the major steps in a program before beginning to write the code.</a:t>
            </a:r>
          </a:p>
          <a:p>
            <a:pPr lvl="2"/>
            <a:r>
              <a:rPr lang="en-US" sz="1600" dirty="0" smtClean="0">
                <a:solidFill>
                  <a:srgbClr val="000000"/>
                </a:solidFill>
                <a:latin typeface="+mn-lt"/>
                <a:ea typeface="Calibri"/>
                <a:cs typeface="Calibri"/>
              </a:rPr>
              <a:t>For example:</a:t>
            </a:r>
          </a:p>
          <a:p>
            <a:pPr lvl="3"/>
            <a:r>
              <a:rPr lang="en-US" sz="1400" dirty="0" smtClean="0">
                <a:solidFill>
                  <a:srgbClr val="000000"/>
                </a:solidFill>
                <a:latin typeface="+mn-lt"/>
                <a:ea typeface="Calibri"/>
                <a:cs typeface="Calibri"/>
              </a:rPr>
              <a:t>Step 1: Turn Light On</a:t>
            </a:r>
          </a:p>
          <a:p>
            <a:pPr lvl="3"/>
            <a:r>
              <a:rPr lang="en-US" sz="1400" dirty="0" smtClean="0">
                <a:solidFill>
                  <a:srgbClr val="000000"/>
                </a:solidFill>
                <a:latin typeface="+mn-lt"/>
                <a:ea typeface="Calibri"/>
                <a:cs typeface="Calibri"/>
              </a:rPr>
              <a:t>Step 2: Wait 1 second</a:t>
            </a:r>
          </a:p>
          <a:p>
            <a:pPr lvl="3"/>
            <a:r>
              <a:rPr lang="en-US" sz="1400" dirty="0" smtClean="0">
                <a:solidFill>
                  <a:srgbClr val="000000"/>
                </a:solidFill>
                <a:latin typeface="+mn-lt"/>
                <a:ea typeface="Calibri"/>
                <a:cs typeface="Calibri"/>
              </a:rPr>
              <a:t>Step 3: Turn Light Off</a:t>
            </a:r>
          </a:p>
          <a:p>
            <a:pPr lvl="3"/>
            <a:r>
              <a:rPr lang="en-US" sz="1400" dirty="0" smtClean="0">
                <a:solidFill>
                  <a:srgbClr val="000000"/>
                </a:solidFill>
                <a:latin typeface="+mn-lt"/>
                <a:ea typeface="Calibri"/>
                <a:cs typeface="Calibri"/>
              </a:rPr>
              <a:t>Step 4: Wait 1 second</a:t>
            </a:r>
          </a:p>
          <a:p>
            <a:pPr lvl="2"/>
            <a:r>
              <a:rPr lang="en-US" sz="1600" dirty="0" smtClean="0">
                <a:solidFill>
                  <a:srgbClr val="000000"/>
                </a:solidFill>
                <a:latin typeface="+mn-lt"/>
                <a:ea typeface="Calibri"/>
                <a:cs typeface="Calibri"/>
              </a:rPr>
              <a:t>Note: In future lessons we will guide the students to write the major program steps themselves.</a:t>
            </a:r>
          </a:p>
          <a:p>
            <a:r>
              <a:rPr lang="en-US" sz="2400" dirty="0" smtClean="0">
                <a:solidFill>
                  <a:srgbClr val="000000"/>
                </a:solidFill>
                <a:latin typeface="+mn-lt"/>
                <a:ea typeface="Calibri"/>
                <a:cs typeface="Calibri"/>
              </a:rPr>
              <a:t>Students write the code to blink a light. (see calculator details for background on the next slides)</a:t>
            </a:r>
          </a:p>
          <a:p>
            <a:pPr lvl="1"/>
            <a:r>
              <a:rPr lang="en-US" sz="1800" dirty="0" smtClean="0">
                <a:solidFill>
                  <a:srgbClr val="000000"/>
                </a:solidFill>
                <a:latin typeface="+mn-lt"/>
                <a:ea typeface="Calibri"/>
                <a:cs typeface="Calibri"/>
              </a:rPr>
              <a:t>Note: Let’s use COLOR.RED (or student’s choice among COLOR.RED, COLOR.GREEN and COLOR.BLUE). This is more interesting than LIGHT and gives some options to offer challenges for students who get ahead.</a:t>
            </a:r>
          </a:p>
          <a:p>
            <a:pPr lvl="1"/>
            <a:r>
              <a:rPr lang="en-US" sz="1800" dirty="0" smtClean="0">
                <a:solidFill>
                  <a:srgbClr val="000000"/>
                </a:solidFill>
                <a:latin typeface="+mn-lt"/>
                <a:ea typeface="Calibri"/>
                <a:cs typeface="Calibri"/>
              </a:rPr>
              <a:t>Discussion the blinking cycle</a:t>
            </a:r>
          </a:p>
          <a:p>
            <a:pPr lvl="2"/>
            <a:r>
              <a:rPr lang="en-US" sz="1600" dirty="0" smtClean="0">
                <a:solidFill>
                  <a:srgbClr val="000000"/>
                </a:solidFill>
                <a:latin typeface="+mn-lt"/>
                <a:ea typeface="Calibri"/>
                <a:cs typeface="Calibri"/>
              </a:rPr>
              <a:t>Looking at the program, ask the class how many seconds it will take to run the program for 1 blink. If you ran the program over and over, how many blinks would you get in a minute. (Mention in passing that the number of times that something is done in a period of time is called the </a:t>
            </a:r>
            <a:r>
              <a:rPr lang="en-US" sz="1600" b="1" dirty="0" smtClean="0">
                <a:solidFill>
                  <a:srgbClr val="000000"/>
                </a:solidFill>
                <a:latin typeface="+mn-lt"/>
                <a:ea typeface="Calibri"/>
                <a:cs typeface="Calibri"/>
              </a:rPr>
              <a:t>frequency</a:t>
            </a:r>
            <a:r>
              <a:rPr lang="en-US" sz="1600" dirty="0" smtClean="0">
                <a:solidFill>
                  <a:srgbClr val="000000"/>
                </a:solidFill>
                <a:latin typeface="+mn-lt"/>
                <a:ea typeface="Calibri"/>
                <a:cs typeface="Calibri"/>
              </a:rPr>
              <a:t>. The idea of frequency will come up again with programming.)</a:t>
            </a:r>
          </a:p>
          <a:p>
            <a:pPr lvl="1"/>
            <a:r>
              <a:rPr lang="en-US" sz="1800" dirty="0" smtClean="0">
                <a:solidFill>
                  <a:srgbClr val="000000"/>
                </a:solidFill>
                <a:latin typeface="+mn-lt"/>
                <a:ea typeface="Calibri"/>
                <a:cs typeface="Calibri"/>
              </a:rPr>
              <a:t>Discuss what happens to the blinking  if you change the Wait time to be larger or smaller.  Instructor make a change, save and run with the class. Have the class predict whether the blink will happen faster or slower before running the program for them. Also, somewhere in the discussion talk about the frequency.</a:t>
            </a:r>
          </a:p>
          <a:p>
            <a:pPr lvl="2"/>
            <a:r>
              <a:rPr lang="en-US" sz="1600" dirty="0" smtClean="0">
                <a:solidFill>
                  <a:srgbClr val="000000"/>
                </a:solidFill>
                <a:latin typeface="+mn-lt"/>
                <a:ea typeface="Calibri"/>
                <a:cs typeface="Calibri"/>
              </a:rPr>
              <a:t>If the Wait time is 2 seconds, will the blink be faster or slower? How long will it take to complete one blink? How many blinks would there be in a minute? </a:t>
            </a:r>
          </a:p>
          <a:p>
            <a:pPr lvl="2"/>
            <a:r>
              <a:rPr lang="en-US" sz="1600" dirty="0" smtClean="0">
                <a:solidFill>
                  <a:srgbClr val="000000"/>
                </a:solidFill>
                <a:latin typeface="+mn-lt"/>
                <a:ea typeface="Calibri"/>
                <a:cs typeface="Calibri"/>
              </a:rPr>
              <a:t>Have the students try their own wait times. Ask them to think blink speed, how long one blink will take and how many blinks per minute.</a:t>
            </a:r>
          </a:p>
          <a:p>
            <a:pPr lvl="1"/>
            <a:r>
              <a:rPr lang="en-US" sz="1800" dirty="0" smtClean="0">
                <a:solidFill>
                  <a:srgbClr val="000000"/>
                </a:solidFill>
                <a:latin typeface="+mn-lt"/>
                <a:ea typeface="Calibri"/>
                <a:cs typeface="Calibri"/>
              </a:rPr>
              <a:t>Note: At some point in the discussion, ask how the blinking LED compares to displaying “Hello World.” What is similar between the two. Is the blinking LED an output or an input? Is displaying “Hello World and output or an input?</a:t>
            </a:r>
          </a:p>
          <a:p>
            <a:pPr lvl="1"/>
            <a:r>
              <a:rPr lang="en-US" sz="1800" dirty="0" smtClean="0">
                <a:solidFill>
                  <a:srgbClr val="000000"/>
                </a:solidFill>
                <a:latin typeface="+mn-lt"/>
                <a:ea typeface="Calibri"/>
                <a:cs typeface="Calibri"/>
              </a:rPr>
              <a:t>Once you have written one on-off cycle, talk about how you would have the program blink 2 times. Have the students type the pattern again for a second cycle.</a:t>
            </a:r>
          </a:p>
          <a:p>
            <a:pPr lvl="2"/>
            <a:r>
              <a:rPr lang="en-US" sz="1600" dirty="0" smtClean="0">
                <a:solidFill>
                  <a:srgbClr val="000000"/>
                </a:solidFill>
                <a:latin typeface="+mn-lt"/>
                <a:ea typeface="Calibri"/>
                <a:cs typeface="Calibri"/>
              </a:rPr>
              <a:t>After the students have entered the commands for a second blink and run their program, ask them what they would do if they wanted to  do 10 blinks or 100 blinks.</a:t>
            </a:r>
          </a:p>
          <a:p>
            <a:pPr lvl="2"/>
            <a:r>
              <a:rPr lang="en-US" sz="1600" dirty="0" smtClean="0">
                <a:solidFill>
                  <a:srgbClr val="000000"/>
                </a:solidFill>
                <a:latin typeface="+mn-lt"/>
                <a:ea typeface="Calibri"/>
                <a:cs typeface="Calibri"/>
              </a:rPr>
              <a:t>After discussion of the amount of effort and time to code all the steps so many times, tell them that earlier programmers saw the same problem of entering over-and-over and invented </a:t>
            </a:r>
            <a:r>
              <a:rPr lang="en-US" sz="1600" b="1" dirty="0" smtClean="0">
                <a:solidFill>
                  <a:srgbClr val="000000"/>
                </a:solidFill>
                <a:latin typeface="+mn-lt"/>
                <a:ea typeface="Calibri"/>
                <a:cs typeface="Calibri"/>
              </a:rPr>
              <a:t>Loops</a:t>
            </a:r>
            <a:r>
              <a:rPr lang="en-US" sz="1600" dirty="0" smtClean="0">
                <a:solidFill>
                  <a:srgbClr val="000000"/>
                </a:solidFill>
                <a:latin typeface="+mn-lt"/>
                <a:ea typeface="Calibri"/>
                <a:cs typeface="Calibri"/>
              </a:rPr>
              <a:t> to repeat a set of commands over and over.</a:t>
            </a:r>
          </a:p>
          <a:p>
            <a:pPr lvl="2"/>
            <a:r>
              <a:rPr lang="en-US" sz="1600" dirty="0" smtClean="0">
                <a:solidFill>
                  <a:srgbClr val="000000"/>
                </a:solidFill>
                <a:latin typeface="+mn-lt"/>
                <a:ea typeface="Calibri"/>
                <a:cs typeface="Calibri"/>
              </a:rPr>
              <a:t>Next time we are going to learn about something called the </a:t>
            </a:r>
            <a:r>
              <a:rPr lang="en-US" sz="1600" b="1" dirty="0" smtClean="0">
                <a:solidFill>
                  <a:srgbClr val="000000"/>
                </a:solidFill>
                <a:latin typeface="+mn-lt"/>
                <a:ea typeface="Calibri"/>
                <a:cs typeface="Calibri"/>
              </a:rPr>
              <a:t>For loop.</a:t>
            </a:r>
          </a:p>
        </p:txBody>
      </p:sp>
      <p:sp>
        <p:nvSpPr>
          <p:cNvPr id="4" name="Slide Number Placeholder 3"/>
          <p:cNvSpPr>
            <a:spLocks noGrp="1"/>
          </p:cNvSpPr>
          <p:nvPr>
            <p:ph type="sldNum" sz="quarter" idx="10"/>
          </p:nvPr>
        </p:nvSpPr>
        <p:spPr/>
        <p:txBody>
          <a:bodyPr/>
          <a:lstStyle/>
          <a:p>
            <a:fld id="{0FAE5487-C7FC-C846-9ED1-66E7B5A87751}" type="slidenum">
              <a:rPr lang="en-US" smtClean="0"/>
              <a:t>31</a:t>
            </a:fld>
            <a:endParaRPr lang="en-US"/>
          </a:p>
        </p:txBody>
      </p:sp>
    </p:spTree>
    <p:extLst>
      <p:ext uri="{BB962C8B-B14F-4D97-AF65-F5344CB8AC3E}">
        <p14:creationId xmlns:p14="http://schemas.microsoft.com/office/powerpoint/2010/main" val="520687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32</a:t>
            </a:fld>
            <a:endParaRPr lang="en-US"/>
          </a:p>
        </p:txBody>
      </p:sp>
    </p:spTree>
    <p:extLst>
      <p:ext uri="{BB962C8B-B14F-4D97-AF65-F5344CB8AC3E}">
        <p14:creationId xmlns:p14="http://schemas.microsoft.com/office/powerpoint/2010/main" val="442501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34</a:t>
            </a:fld>
            <a:endParaRPr lang="en-US"/>
          </a:p>
        </p:txBody>
      </p:sp>
    </p:spTree>
    <p:extLst>
      <p:ext uri="{BB962C8B-B14F-4D97-AF65-F5344CB8AC3E}">
        <p14:creationId xmlns:p14="http://schemas.microsoft.com/office/powerpoint/2010/main" val="1166332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r>
              <a:rPr lang="en-US" dirty="0" smtClean="0"/>
              <a:t>Concepts and Skills to prepare for the project</a:t>
            </a:r>
            <a:endParaRPr lang="en-US" sz="2200" dirty="0" smtClean="0">
              <a:solidFill>
                <a:srgbClr val="0000FF"/>
              </a:solidFill>
            </a:endParaRPr>
          </a:p>
          <a:p>
            <a:pPr marL="800100" lvl="1" indent="-342900">
              <a:buFont typeface="+mj-lt"/>
              <a:buAutoNum type="arabicPeriod"/>
            </a:pPr>
            <a:r>
              <a:rPr lang="en-US" sz="1700" dirty="0" smtClean="0">
                <a:solidFill>
                  <a:srgbClr val="525252"/>
                </a:solidFill>
              </a:rPr>
              <a:t>Analog Input: Learn how to connect and take readings and display values from a temperature sensor.</a:t>
            </a:r>
          </a:p>
          <a:p>
            <a:pPr marL="1200150" lvl="2" indent="-342900"/>
            <a:r>
              <a:rPr lang="en-US" sz="1300" dirty="0" smtClean="0">
                <a:solidFill>
                  <a:srgbClr val="0000FF"/>
                </a:solidFill>
              </a:rPr>
              <a:t>Introduce the physical temperature sensor, input ports</a:t>
            </a:r>
          </a:p>
          <a:p>
            <a:pPr marL="1200150" lvl="2" indent="-342900"/>
            <a:r>
              <a:rPr lang="en-US" sz="1300" dirty="0" smtClean="0">
                <a:solidFill>
                  <a:srgbClr val="0000FF"/>
                </a:solidFill>
              </a:rPr>
              <a:t>Introduce the idea of Connecting an Input</a:t>
            </a:r>
          </a:p>
          <a:p>
            <a:pPr marL="1200150" lvl="2" indent="-342900"/>
            <a:r>
              <a:rPr lang="en-US" sz="1300" dirty="0" smtClean="0">
                <a:solidFill>
                  <a:srgbClr val="0000FF"/>
                </a:solidFill>
              </a:rPr>
              <a:t>Explain and Use Read command</a:t>
            </a:r>
          </a:p>
          <a:p>
            <a:pPr marL="1200150" lvl="2" indent="-342900"/>
            <a:r>
              <a:rPr lang="en-US" sz="1300" dirty="0" smtClean="0">
                <a:solidFill>
                  <a:srgbClr val="0000FF"/>
                </a:solidFill>
              </a:rPr>
              <a:t>Explain and use the Get command</a:t>
            </a:r>
          </a:p>
          <a:p>
            <a:pPr marL="1200150" lvl="2" indent="-342900"/>
            <a:r>
              <a:rPr lang="en-US" sz="1300" dirty="0" smtClean="0">
                <a:solidFill>
                  <a:srgbClr val="0000FF"/>
                </a:solidFill>
              </a:rPr>
              <a:t>Display values</a:t>
            </a:r>
          </a:p>
          <a:p>
            <a:pPr marL="800100" lvl="1" indent="-342900">
              <a:buFont typeface="+mj-lt"/>
              <a:buAutoNum type="arabicPeriod"/>
            </a:pPr>
            <a:r>
              <a:rPr lang="en-US" sz="1700" dirty="0" smtClean="0">
                <a:solidFill>
                  <a:srgbClr val="525252"/>
                </a:solidFill>
              </a:rPr>
              <a:t>If-Then-Else Decision Making. Use the sensor values to make a decision and control an output using If-Then-Else structure. For example, if the temperature gets above a certain value then make a sound or turn on a light.</a:t>
            </a:r>
          </a:p>
          <a:p>
            <a:pPr marL="1200150" lvl="2" indent="-342900"/>
            <a:r>
              <a:rPr lang="en-US" sz="1300" dirty="0" smtClean="0">
                <a:solidFill>
                  <a:srgbClr val="0000FF"/>
                </a:solidFill>
              </a:rPr>
              <a:t>When the students get to this stage. Have them write out ideas of the program structure before jumping into coding. </a:t>
            </a:r>
            <a:endParaRPr lang="en-US" sz="1700" dirty="0" smtClean="0">
              <a:solidFill>
                <a:srgbClr val="0000FF"/>
              </a:solidFill>
            </a:endParaRPr>
          </a:p>
          <a:p>
            <a:pPr marL="0" indent="0">
              <a:buNone/>
            </a:pPr>
            <a:endParaRPr lang="en-US" dirty="0" smtClean="0"/>
          </a:p>
          <a:p>
            <a:pPr marL="0" indent="0">
              <a:buNone/>
            </a:pPr>
            <a:endParaRPr lang="en-US" b="1"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36</a:t>
            </a:fld>
            <a:endParaRPr lang="en-US"/>
          </a:p>
        </p:txBody>
      </p:sp>
    </p:spTree>
    <p:extLst>
      <p:ext uri="{BB962C8B-B14F-4D97-AF65-F5344CB8AC3E}">
        <p14:creationId xmlns:p14="http://schemas.microsoft.com/office/powerpoint/2010/main" val="261464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a:t>
            </a:fld>
            <a:endParaRPr lang="en-US"/>
          </a:p>
        </p:txBody>
      </p:sp>
    </p:spTree>
    <p:extLst>
      <p:ext uri="{BB962C8B-B14F-4D97-AF65-F5344CB8AC3E}">
        <p14:creationId xmlns:p14="http://schemas.microsoft.com/office/powerpoint/2010/main" val="3056246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working with more advanced students, or are trying to complete the project in less time, you may choose to give students the code snippets, and work to complete the program together.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39</a:t>
            </a:fld>
            <a:endParaRPr lang="en-US"/>
          </a:p>
        </p:txBody>
      </p:sp>
    </p:spTree>
    <p:extLst>
      <p:ext uri="{BB962C8B-B14F-4D97-AF65-F5344CB8AC3E}">
        <p14:creationId xmlns:p14="http://schemas.microsoft.com/office/powerpoint/2010/main" val="3085164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see Unit 3 of 10</a:t>
            </a:r>
            <a:r>
              <a:rPr lang="en-US" baseline="0" dirty="0" smtClean="0"/>
              <a:t> Minutes of Hub for TI-Innovator Hub for additional support.</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41</a:t>
            </a:fld>
            <a:endParaRPr lang="en-US"/>
          </a:p>
        </p:txBody>
      </p:sp>
    </p:spTree>
    <p:extLst>
      <p:ext uri="{BB962C8B-B14F-4D97-AF65-F5344CB8AC3E}">
        <p14:creationId xmlns:p14="http://schemas.microsoft.com/office/powerpoint/2010/main" val="3237023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with students that flowcharts</a:t>
            </a:r>
            <a:r>
              <a:rPr lang="en-US" baseline="0" dirty="0" smtClean="0"/>
              <a:t> can be helpful tools to think through what the program needs to do. </a:t>
            </a:r>
          </a:p>
          <a:p>
            <a:r>
              <a:rPr lang="en-US" sz="1200" dirty="0" smtClean="0"/>
              <a:t>More about using Flowcharts for planning:</a:t>
            </a:r>
          </a:p>
          <a:p>
            <a:r>
              <a:rPr lang="en-US" sz="1200" dirty="0" smtClean="0">
                <a:hlinkClick r:id="rId3"/>
              </a:rPr>
              <a:t>https://www.codeavengers.com/notes/planning/flowcharts</a:t>
            </a:r>
            <a:endParaRPr lang="en-US" sz="1200" dirty="0" smtClean="0"/>
          </a:p>
          <a:p>
            <a:endParaRPr lang="en-US" sz="1200" dirty="0" smtClean="0"/>
          </a:p>
          <a:p>
            <a:pPr fontAlgn="base"/>
            <a:r>
              <a:rPr lang="en-US" sz="1200" b="1" dirty="0" smtClean="0">
                <a:hlinkClick r:id="rId4"/>
              </a:rPr>
              <a:t>draw.io</a:t>
            </a:r>
            <a:r>
              <a:rPr lang="en-US" sz="1200" dirty="0" smtClean="0"/>
              <a:t> is a good online tool you can use to create flowcharts. You can logon with a Google Drive account.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42</a:t>
            </a:fld>
            <a:endParaRPr lang="en-US"/>
          </a:p>
        </p:txBody>
      </p:sp>
    </p:spTree>
    <p:extLst>
      <p:ext uri="{BB962C8B-B14F-4D97-AF65-F5344CB8AC3E}">
        <p14:creationId xmlns:p14="http://schemas.microsoft.com/office/powerpoint/2010/main" val="141592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choose to use this slide instead of the previous, sample flow chart, if you want students to do their own flowchart.</a:t>
            </a:r>
            <a:r>
              <a:rPr lang="en-US" baseline="0" dirty="0" smtClean="0"/>
              <a:t> </a:t>
            </a:r>
            <a:endParaRPr lang="en-US" dirty="0" smtClean="0"/>
          </a:p>
          <a:p>
            <a:r>
              <a:rPr lang="en-US" dirty="0" smtClean="0"/>
              <a:t>Flowcharts</a:t>
            </a:r>
            <a:r>
              <a:rPr lang="en-US" baseline="0" dirty="0" smtClean="0"/>
              <a:t> can be helpful tools to think through what the program needs to do. </a:t>
            </a:r>
          </a:p>
          <a:p>
            <a:r>
              <a:rPr lang="en-US" sz="1200" dirty="0" smtClean="0"/>
              <a:t>More about using Flowcharts for planning:</a:t>
            </a:r>
          </a:p>
          <a:p>
            <a:r>
              <a:rPr lang="en-US" sz="1200" dirty="0" smtClean="0">
                <a:hlinkClick r:id="rId3"/>
              </a:rPr>
              <a:t>https://www.codeavengers.com/notes/planning/flowcharts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43</a:t>
            </a:fld>
            <a:endParaRPr lang="en-US"/>
          </a:p>
        </p:txBody>
      </p:sp>
    </p:spTree>
    <p:extLst>
      <p:ext uri="{BB962C8B-B14F-4D97-AF65-F5344CB8AC3E}">
        <p14:creationId xmlns:p14="http://schemas.microsoft.com/office/powerpoint/2010/main" val="2009674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solidFill>
                  <a:srgbClr val="000000"/>
                </a:solidFill>
                <a:latin typeface="+mn-lt"/>
                <a:ea typeface="Calibri"/>
                <a:cs typeface="Calibri"/>
              </a:rPr>
              <a:t>Template can be printed off from the</a:t>
            </a:r>
            <a:r>
              <a:rPr lang="en-US" sz="1600" b="1" baseline="0" dirty="0" smtClean="0">
                <a:solidFill>
                  <a:srgbClr val="000000"/>
                </a:solidFill>
                <a:latin typeface="+mn-lt"/>
                <a:ea typeface="Calibri"/>
                <a:cs typeface="Calibri"/>
              </a:rPr>
              <a:t> Teacher Resource PPT, or as an individual slide from this PPT if it might be helpful for students to have a copy. </a:t>
            </a:r>
            <a:endParaRPr lang="en-US" sz="1600" b="1" dirty="0" smtClean="0">
              <a:solidFill>
                <a:srgbClr val="000000"/>
              </a:solidFill>
              <a:latin typeface="+mn-lt"/>
              <a:ea typeface="Calibri"/>
              <a:cs typeface="Calibri"/>
            </a:endParaRPr>
          </a:p>
        </p:txBody>
      </p:sp>
      <p:sp>
        <p:nvSpPr>
          <p:cNvPr id="4" name="Slide Number Placeholder 3"/>
          <p:cNvSpPr>
            <a:spLocks noGrp="1"/>
          </p:cNvSpPr>
          <p:nvPr>
            <p:ph type="sldNum" sz="quarter" idx="10"/>
          </p:nvPr>
        </p:nvSpPr>
        <p:spPr/>
        <p:txBody>
          <a:bodyPr/>
          <a:lstStyle/>
          <a:p>
            <a:fld id="{0FAE5487-C7FC-C846-9ED1-66E7B5A87751}" type="slidenum">
              <a:rPr lang="en-US" smtClean="0"/>
              <a:t>44</a:t>
            </a:fld>
            <a:endParaRPr lang="en-US"/>
          </a:p>
        </p:txBody>
      </p:sp>
    </p:spTree>
    <p:extLst>
      <p:ext uri="{BB962C8B-B14F-4D97-AF65-F5344CB8AC3E}">
        <p14:creationId xmlns:p14="http://schemas.microsoft.com/office/powerpoint/2010/main" val="520687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smtClean="0">
              <a:solidFill>
                <a:srgbClr val="000000"/>
              </a:solidFill>
              <a:latin typeface="+mn-lt"/>
              <a:ea typeface="Calibri"/>
              <a:cs typeface="Calibri"/>
            </a:endParaRPr>
          </a:p>
        </p:txBody>
      </p:sp>
      <p:sp>
        <p:nvSpPr>
          <p:cNvPr id="4" name="Slide Number Placeholder 3"/>
          <p:cNvSpPr>
            <a:spLocks noGrp="1"/>
          </p:cNvSpPr>
          <p:nvPr>
            <p:ph type="sldNum" sz="quarter" idx="10"/>
          </p:nvPr>
        </p:nvSpPr>
        <p:spPr/>
        <p:txBody>
          <a:bodyPr/>
          <a:lstStyle/>
          <a:p>
            <a:fld id="{0FAE5487-C7FC-C846-9ED1-66E7B5A87751}" type="slidenum">
              <a:rPr lang="en-US" smtClean="0"/>
              <a:t>45</a:t>
            </a:fld>
            <a:endParaRPr lang="en-US" dirty="0"/>
          </a:p>
        </p:txBody>
      </p:sp>
    </p:spTree>
    <p:extLst>
      <p:ext uri="{BB962C8B-B14F-4D97-AF65-F5344CB8AC3E}">
        <p14:creationId xmlns:p14="http://schemas.microsoft.com/office/powerpoint/2010/main" val="520687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46</a:t>
            </a:fld>
            <a:endParaRPr lang="en-US"/>
          </a:p>
        </p:txBody>
      </p:sp>
    </p:spTree>
    <p:extLst>
      <p:ext uri="{BB962C8B-B14F-4D97-AF65-F5344CB8AC3E}">
        <p14:creationId xmlns:p14="http://schemas.microsoft.com/office/powerpoint/2010/main" val="1384770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Full lesson can be found Unit</a:t>
            </a:r>
            <a:r>
              <a:rPr lang="en-US" baseline="0" dirty="0" smtClean="0"/>
              <a:t> 3: Application 10 Minutes of Code with TI-Innovator Hub. </a:t>
            </a:r>
            <a:endParaRPr lang="en-US"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48</a:t>
            </a:fld>
            <a:endParaRPr lang="en-US"/>
          </a:p>
        </p:txBody>
      </p:sp>
    </p:spTree>
    <p:extLst>
      <p:ext uri="{BB962C8B-B14F-4D97-AF65-F5344CB8AC3E}">
        <p14:creationId xmlns:p14="http://schemas.microsoft.com/office/powerpoint/2010/main" val="1627245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50</a:t>
            </a:fld>
            <a:endParaRPr lang="en-US"/>
          </a:p>
        </p:txBody>
      </p:sp>
    </p:spTree>
    <p:extLst>
      <p:ext uri="{BB962C8B-B14F-4D97-AF65-F5344CB8AC3E}">
        <p14:creationId xmlns:p14="http://schemas.microsoft.com/office/powerpoint/2010/main" val="858248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a:t>
            </a:r>
            <a:r>
              <a:rPr lang="en-US" baseline="0" dirty="0" smtClean="0"/>
              <a:t> student responses:</a:t>
            </a:r>
          </a:p>
          <a:p>
            <a:r>
              <a:rPr lang="en-US" baseline="0" dirty="0" smtClean="0"/>
              <a:t>Input </a:t>
            </a:r>
            <a:r>
              <a:rPr lang="en-US" baseline="0" dirty="0" smtClean="0">
                <a:sym typeface="Wingdings" panose="05000000000000000000" pitchFamily="2" charset="2"/>
              </a:rPr>
              <a:t> Keyboard, microphone, webcam, </a:t>
            </a:r>
          </a:p>
          <a:p>
            <a:endParaRPr lang="en-US" baseline="0" dirty="0" smtClean="0">
              <a:sym typeface="Wingdings" panose="05000000000000000000" pitchFamily="2" charset="2"/>
            </a:endParaRPr>
          </a:p>
          <a:p>
            <a:r>
              <a:rPr lang="en-US" baseline="0" dirty="0" smtClean="0">
                <a:sym typeface="Wingdings" panose="05000000000000000000" pitchFamily="2" charset="2"/>
              </a:rPr>
              <a:t>Output  Monitor, printer, projector, headphones</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51</a:t>
            </a:fld>
            <a:endParaRPr lang="en-US"/>
          </a:p>
        </p:txBody>
      </p:sp>
    </p:spTree>
    <p:extLst>
      <p:ext uri="{BB962C8B-B14F-4D97-AF65-F5344CB8AC3E}">
        <p14:creationId xmlns:p14="http://schemas.microsoft.com/office/powerpoint/2010/main" val="85824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6</a:t>
            </a:fld>
            <a:endParaRPr lang="en-US"/>
          </a:p>
        </p:txBody>
      </p:sp>
    </p:spTree>
    <p:extLst>
      <p:ext uri="{BB962C8B-B14F-4D97-AF65-F5344CB8AC3E}">
        <p14:creationId xmlns:p14="http://schemas.microsoft.com/office/powerpoint/2010/main" val="94031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there is no current 10 Minute</a:t>
            </a:r>
            <a:r>
              <a:rPr lang="en-US" baseline="0" dirty="0" smtClean="0"/>
              <a:t> of Code lesson on Using the Temperature. The sample code has been provided. Note that if students completed the lesson on brightness sensor, they will be familiar with the Read- Get-</a:t>
            </a:r>
            <a:r>
              <a:rPr lang="en-US" baseline="0" dirty="0" err="1" smtClean="0"/>
              <a:t>Disp</a:t>
            </a:r>
            <a:r>
              <a:rPr lang="en-US" baseline="0" dirty="0" smtClean="0"/>
              <a:t>- Wait command, but you will need to go over the Connect Command as it is critical.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53</a:t>
            </a:fld>
            <a:endParaRPr lang="en-US"/>
          </a:p>
        </p:txBody>
      </p:sp>
    </p:spTree>
    <p:extLst>
      <p:ext uri="{BB962C8B-B14F-4D97-AF65-F5344CB8AC3E}">
        <p14:creationId xmlns:p14="http://schemas.microsoft.com/office/powerpoint/2010/main" val="2933868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This For loop cycles 20 times. A command is sent to the TI-Innovator to read the </a:t>
            </a:r>
          </a:p>
          <a:p>
            <a:r>
              <a:rPr lang="en-US" sz="1200" dirty="0" smtClean="0">
                <a:solidFill>
                  <a:srgbClr val="000000"/>
                </a:solidFill>
              </a:rPr>
              <a:t>value of temperature sensor 1, the Get command stores the value to variable “D”, the value of variable D is displayed, then the calculator waits for 3 seconds before going on to the End command that returns to the beginning of the loop.</a:t>
            </a:r>
          </a:p>
          <a:p>
            <a:r>
              <a:rPr lang="en-US" sz="1200" b="1" dirty="0" smtClean="0"/>
              <a:t>Measurements</a:t>
            </a:r>
          </a:p>
          <a:p>
            <a:r>
              <a:rPr lang="en-US" sz="1200" dirty="0" smtClean="0"/>
              <a:t>Measurement in degrees Celsius</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54</a:t>
            </a:fld>
            <a:endParaRPr lang="en-US"/>
          </a:p>
        </p:txBody>
      </p:sp>
    </p:spTree>
    <p:extLst>
      <p:ext uri="{BB962C8B-B14F-4D97-AF65-F5344CB8AC3E}">
        <p14:creationId xmlns:p14="http://schemas.microsoft.com/office/powerpoint/2010/main" val="3805732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students may</a:t>
            </a:r>
            <a:r>
              <a:rPr lang="en-US" baseline="0" dirty="0" smtClean="0"/>
              <a:t> want to see their readings displayed in F instead, just for ease of understanding the readings. Challenge them to insert a line of coding to do this.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Celsius</a:t>
            </a:r>
            <a:r>
              <a:rPr lang="en-US" baseline="0" dirty="0" smtClean="0"/>
              <a:t> to Fahrenheit conversion: F = 9/5* C + 32</a:t>
            </a:r>
            <a:endParaRPr lang="en-US"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55</a:t>
            </a:fld>
            <a:endParaRPr lang="en-US"/>
          </a:p>
        </p:txBody>
      </p:sp>
    </p:spTree>
    <p:extLst>
      <p:ext uri="{BB962C8B-B14F-4D97-AF65-F5344CB8AC3E}">
        <p14:creationId xmlns:p14="http://schemas.microsoft.com/office/powerpoint/2010/main" val="3034059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T</a:t>
            </a:r>
            <a:r>
              <a:rPr lang="en-US" sz="1200" b="0" i="0" kern="1200" baseline="-250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T</a:t>
            </a:r>
            <a:r>
              <a:rPr lang="en-US" sz="1200" b="0" i="0" kern="1200" baseline="-250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 9/5 + 32</a:t>
            </a:r>
            <a:endParaRPr lang="en-US" dirty="0" smtClean="0"/>
          </a:p>
          <a:p>
            <a:endParaRPr lang="en-US" dirty="0" smtClean="0"/>
          </a:p>
          <a:p>
            <a:r>
              <a:rPr lang="en-US" dirty="0" smtClean="0"/>
              <a:t>Some students may</a:t>
            </a:r>
            <a:r>
              <a:rPr lang="en-US" baseline="0" dirty="0" smtClean="0"/>
              <a:t> want to see their readings displayed in F instead, just for ease of understanding the readings. Challenge them to insert a line of coding to do this.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Celsius</a:t>
            </a:r>
            <a:r>
              <a:rPr lang="en-US" baseline="0" dirty="0" smtClean="0"/>
              <a:t> to Fahrenheit conversion: F = 9/5* C + 32</a:t>
            </a:r>
            <a:endParaRPr lang="en-US"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56</a:t>
            </a:fld>
            <a:endParaRPr lang="en-US"/>
          </a:p>
        </p:txBody>
      </p:sp>
    </p:spTree>
    <p:extLst>
      <p:ext uri="{BB962C8B-B14F-4D97-AF65-F5344CB8AC3E}">
        <p14:creationId xmlns:p14="http://schemas.microsoft.com/office/powerpoint/2010/main" val="529900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Flowcharts</a:t>
            </a:r>
            <a:r>
              <a:rPr lang="en-US" baseline="0" dirty="0" smtClean="0"/>
              <a:t> can be helpful tools to think through what the program needs to do. </a:t>
            </a:r>
          </a:p>
          <a:p>
            <a:r>
              <a:rPr lang="en-US" sz="1200" dirty="0" smtClean="0"/>
              <a:t>More about using Flowcharts for planning:</a:t>
            </a:r>
          </a:p>
          <a:p>
            <a:r>
              <a:rPr lang="en-US" sz="1200" dirty="0" smtClean="0">
                <a:hlinkClick r:id="rId3"/>
              </a:rPr>
              <a:t>https://www.codeavengers.com/notes/planning/flowcharts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59</a:t>
            </a:fld>
            <a:endParaRPr lang="en-US"/>
          </a:p>
        </p:txBody>
      </p:sp>
    </p:spTree>
    <p:extLst>
      <p:ext uri="{BB962C8B-B14F-4D97-AF65-F5344CB8AC3E}">
        <p14:creationId xmlns:p14="http://schemas.microsoft.com/office/powerpoint/2010/main" val="200967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smtClean="0">
              <a:solidFill>
                <a:srgbClr val="000000"/>
              </a:solidFill>
              <a:latin typeface="+mn-lt"/>
              <a:ea typeface="Calibri"/>
              <a:cs typeface="Calibri"/>
            </a:endParaRPr>
          </a:p>
        </p:txBody>
      </p:sp>
      <p:sp>
        <p:nvSpPr>
          <p:cNvPr id="4" name="Slide Number Placeholder 3"/>
          <p:cNvSpPr>
            <a:spLocks noGrp="1"/>
          </p:cNvSpPr>
          <p:nvPr>
            <p:ph type="sldNum" sz="quarter" idx="10"/>
          </p:nvPr>
        </p:nvSpPr>
        <p:spPr/>
        <p:txBody>
          <a:bodyPr/>
          <a:lstStyle/>
          <a:p>
            <a:fld id="{0FAE5487-C7FC-C846-9ED1-66E7B5A87751}" type="slidenum">
              <a:rPr lang="en-US" smtClean="0"/>
              <a:t>60</a:t>
            </a:fld>
            <a:endParaRPr lang="en-US"/>
          </a:p>
        </p:txBody>
      </p:sp>
    </p:spTree>
    <p:extLst>
      <p:ext uri="{BB962C8B-B14F-4D97-AF65-F5344CB8AC3E}">
        <p14:creationId xmlns:p14="http://schemas.microsoft.com/office/powerpoint/2010/main" val="520687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smtClean="0">
              <a:solidFill>
                <a:srgbClr val="000000"/>
              </a:solidFill>
              <a:latin typeface="+mn-lt"/>
              <a:ea typeface="Calibri"/>
              <a:cs typeface="Calibri"/>
            </a:endParaRPr>
          </a:p>
        </p:txBody>
      </p:sp>
      <p:sp>
        <p:nvSpPr>
          <p:cNvPr id="4" name="Slide Number Placeholder 3"/>
          <p:cNvSpPr>
            <a:spLocks noGrp="1"/>
          </p:cNvSpPr>
          <p:nvPr>
            <p:ph type="sldNum" sz="quarter" idx="10"/>
          </p:nvPr>
        </p:nvSpPr>
        <p:spPr/>
        <p:txBody>
          <a:bodyPr/>
          <a:lstStyle/>
          <a:p>
            <a:fld id="{0FAE5487-C7FC-C846-9ED1-66E7B5A87751}" type="slidenum">
              <a:rPr lang="en-US" smtClean="0"/>
              <a:t>61</a:t>
            </a:fld>
            <a:endParaRPr lang="en-US"/>
          </a:p>
        </p:txBody>
      </p:sp>
    </p:spTree>
    <p:extLst>
      <p:ext uri="{BB962C8B-B14F-4D97-AF65-F5344CB8AC3E}">
        <p14:creationId xmlns:p14="http://schemas.microsoft.com/office/powerpoint/2010/main" val="520687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 Hall effect sensor is a transducer that varies its output voltage in response to a magnetic field. Hall effect sensors are used for proximity switching, positioning, speed detection, and current sensing applications.[1]</a:t>
            </a:r>
            <a:r>
              <a:rPr lang="en-US" sz="1200" dirty="0" smtClean="0">
                <a:hlinkClick r:id="rId3"/>
              </a:rPr>
              <a:t>https://en.wikipedia.org/wiki/Hall_effect_sensor</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64</a:t>
            </a:fld>
            <a:endParaRPr lang="en-US"/>
          </a:p>
        </p:txBody>
      </p:sp>
    </p:spTree>
    <p:extLst>
      <p:ext uri="{BB962C8B-B14F-4D97-AF65-F5344CB8AC3E}">
        <p14:creationId xmlns:p14="http://schemas.microsoft.com/office/powerpoint/2010/main" val="34397956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65</a:t>
            </a:fld>
            <a:endParaRPr lang="en-US"/>
          </a:p>
        </p:txBody>
      </p:sp>
    </p:spTree>
    <p:extLst>
      <p:ext uri="{BB962C8B-B14F-4D97-AF65-F5344CB8AC3E}">
        <p14:creationId xmlns:p14="http://schemas.microsoft.com/office/powerpoint/2010/main" val="3063333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This For loop cycles 20 times. A command is sent to the TI-Innovator to read the value of the ANALOG.IN sensor 1. The Get command stores the value to variable “M”. The value of variable M is displayed. There is If-Then-Else logic to determine if the magnet is close or not. The calculator waits for 1 second before going on to the End command that returns to the beginning of the loop.</a:t>
            </a:r>
          </a:p>
          <a:p>
            <a:endParaRPr lang="en-US" dirty="0" smtClean="0"/>
          </a:p>
          <a:p>
            <a:r>
              <a:rPr lang="en-US" sz="1200" b="1" dirty="0" smtClean="0"/>
              <a:t>Measurements</a:t>
            </a:r>
          </a:p>
          <a:p>
            <a:r>
              <a:rPr lang="en-US" sz="1200" dirty="0" smtClean="0"/>
              <a:t>Use ANALOG.IN as the input type for this sensor. ANALOG.IN converts the sensor output to the range 0-16384 ( 2</a:t>
            </a:r>
            <a:r>
              <a:rPr lang="en-US" sz="1200" baseline="30000" dirty="0" smtClean="0"/>
              <a:t>14</a:t>
            </a:r>
            <a:r>
              <a:rPr lang="en-US" sz="1200" dirty="0" smtClean="0"/>
              <a:t>). </a:t>
            </a:r>
          </a:p>
          <a:p>
            <a:r>
              <a:rPr lang="en-US" sz="1200" b="1" dirty="0" smtClean="0"/>
              <a:t>Technical Notes: </a:t>
            </a:r>
            <a:r>
              <a:rPr lang="en-US" sz="1200" dirty="0" smtClean="0"/>
              <a:t>When a magnet is close to the sensor, an LED on the sensor turns on and readings from the sensor jump to below 100.</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66</a:t>
            </a:fld>
            <a:endParaRPr lang="en-US"/>
          </a:p>
        </p:txBody>
      </p:sp>
    </p:spTree>
    <p:extLst>
      <p:ext uri="{BB962C8B-B14F-4D97-AF65-F5344CB8AC3E}">
        <p14:creationId xmlns:p14="http://schemas.microsoft.com/office/powerpoint/2010/main" val="380573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7</a:t>
            </a:fld>
            <a:endParaRPr lang="en-US"/>
          </a:p>
        </p:txBody>
      </p:sp>
    </p:spTree>
    <p:extLst>
      <p:ext uri="{BB962C8B-B14F-4D97-AF65-F5344CB8AC3E}">
        <p14:creationId xmlns:p14="http://schemas.microsoft.com/office/powerpoint/2010/main" val="26984375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67</a:t>
            </a:fld>
            <a:endParaRPr lang="en-US"/>
          </a:p>
        </p:txBody>
      </p:sp>
    </p:spTree>
    <p:extLst>
      <p:ext uri="{BB962C8B-B14F-4D97-AF65-F5344CB8AC3E}">
        <p14:creationId xmlns:p14="http://schemas.microsoft.com/office/powerpoint/2010/main" val="3034059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0150" lvl="2" indent="-342900"/>
            <a:r>
              <a:rPr lang="en-US" sz="2500" dirty="0" smtClean="0">
                <a:solidFill>
                  <a:srgbClr val="0000FF"/>
                </a:solidFill>
              </a:rPr>
              <a:t>Introduce the External LED’s</a:t>
            </a:r>
          </a:p>
          <a:p>
            <a:pPr marL="1200150" lvl="2" indent="-342900"/>
            <a:r>
              <a:rPr lang="en-US" sz="2500" dirty="0" smtClean="0">
                <a:solidFill>
                  <a:srgbClr val="0000FF"/>
                </a:solidFill>
              </a:rPr>
              <a:t>Introduce the idea of Connecting external outputs to the system and designating ports</a:t>
            </a:r>
          </a:p>
          <a:p>
            <a:pPr marL="1200150" lvl="2" indent="-342900"/>
            <a:r>
              <a:rPr lang="en-US" sz="2500" dirty="0" smtClean="0">
                <a:solidFill>
                  <a:srgbClr val="0000FF"/>
                </a:solidFill>
              </a:rPr>
              <a:t>Explain that digital outputs can be ON or OFF (0 or 1).</a:t>
            </a:r>
          </a:p>
          <a:p>
            <a:pPr marL="1200150" lvl="2" indent="-342900"/>
            <a:r>
              <a:rPr lang="en-US" sz="2500" dirty="0" smtClean="0">
                <a:solidFill>
                  <a:srgbClr val="0000FF"/>
                </a:solidFill>
              </a:rPr>
              <a:t>Experiment with a program to blink the LED’s</a:t>
            </a:r>
          </a:p>
          <a:p>
            <a:pPr marL="1200150" lvl="2" indent="-342900"/>
            <a:r>
              <a:rPr lang="en-US" sz="2500" dirty="0" smtClean="0">
                <a:solidFill>
                  <a:srgbClr val="0000FF"/>
                </a:solidFill>
              </a:rPr>
              <a:t>Update the program design and program from sessions #6-7-8 to include the External LED</a:t>
            </a:r>
            <a:r>
              <a:rPr lang="en-US" sz="2100" dirty="0" smtClean="0">
                <a:solidFill>
                  <a:srgbClr val="0000FF"/>
                </a:solidFill>
              </a:rPr>
              <a:t>’s</a:t>
            </a:r>
          </a:p>
        </p:txBody>
      </p:sp>
      <p:sp>
        <p:nvSpPr>
          <p:cNvPr id="4" name="Slide Number Placeholder 3"/>
          <p:cNvSpPr>
            <a:spLocks noGrp="1"/>
          </p:cNvSpPr>
          <p:nvPr>
            <p:ph type="sldNum" sz="quarter" idx="10"/>
          </p:nvPr>
        </p:nvSpPr>
        <p:spPr/>
        <p:txBody>
          <a:bodyPr/>
          <a:lstStyle/>
          <a:p>
            <a:fld id="{0FAE5487-C7FC-C846-9ED1-66E7B5A87751}" type="slidenum">
              <a:rPr lang="en-US" smtClean="0"/>
              <a:t>69</a:t>
            </a:fld>
            <a:endParaRPr lang="en-US"/>
          </a:p>
        </p:txBody>
      </p:sp>
    </p:spTree>
    <p:extLst>
      <p:ext uri="{BB962C8B-B14F-4D97-AF65-F5344CB8AC3E}">
        <p14:creationId xmlns:p14="http://schemas.microsoft.com/office/powerpoint/2010/main" val="1814512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0150" lvl="2" indent="-342900"/>
            <a:r>
              <a:rPr lang="en-US" sz="2500" dirty="0" smtClean="0">
                <a:solidFill>
                  <a:srgbClr val="0000FF"/>
                </a:solidFill>
              </a:rPr>
              <a:t>Introduce the External LED’s</a:t>
            </a:r>
          </a:p>
          <a:p>
            <a:pPr marL="1200150" lvl="2" indent="-342900"/>
            <a:r>
              <a:rPr lang="en-US" sz="2500" dirty="0" smtClean="0">
                <a:solidFill>
                  <a:srgbClr val="0000FF"/>
                </a:solidFill>
              </a:rPr>
              <a:t>Introduce the idea of Connecting external outputs to the system and designating ports</a:t>
            </a:r>
          </a:p>
          <a:p>
            <a:pPr marL="1200150" lvl="2" indent="-342900"/>
            <a:r>
              <a:rPr lang="en-US" sz="2500" dirty="0" smtClean="0">
                <a:solidFill>
                  <a:srgbClr val="0000FF"/>
                </a:solidFill>
              </a:rPr>
              <a:t>Explain that digital outputs can be ON or OFF (0 or 1).</a:t>
            </a:r>
          </a:p>
          <a:p>
            <a:pPr marL="1200150" lvl="2" indent="-342900"/>
            <a:r>
              <a:rPr lang="en-US" sz="2500" dirty="0" smtClean="0">
                <a:solidFill>
                  <a:srgbClr val="0000FF"/>
                </a:solidFill>
              </a:rPr>
              <a:t>Experiment with a program to blink the LED’s</a:t>
            </a:r>
          </a:p>
          <a:p>
            <a:pPr marL="1200150" lvl="2" indent="-342900"/>
            <a:r>
              <a:rPr lang="en-US" sz="2500" dirty="0" smtClean="0">
                <a:solidFill>
                  <a:srgbClr val="0000FF"/>
                </a:solidFill>
              </a:rPr>
              <a:t>Update the program design and program from sessions #6-7-8 to include the External LED</a:t>
            </a:r>
            <a:r>
              <a:rPr lang="en-US" sz="2100" dirty="0" smtClean="0">
                <a:solidFill>
                  <a:srgbClr val="0000FF"/>
                </a:solidFill>
              </a:rPr>
              <a:t>’s</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70</a:t>
            </a:fld>
            <a:endParaRPr lang="en-US"/>
          </a:p>
        </p:txBody>
      </p:sp>
    </p:spTree>
    <p:extLst>
      <p:ext uri="{BB962C8B-B14F-4D97-AF65-F5344CB8AC3E}">
        <p14:creationId xmlns:p14="http://schemas.microsoft.com/office/powerpoint/2010/main" val="38057320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0150" lvl="2" indent="-342900"/>
            <a:r>
              <a:rPr lang="en-US" sz="2500" dirty="0" smtClean="0">
                <a:solidFill>
                  <a:srgbClr val="0000FF"/>
                </a:solidFill>
              </a:rPr>
              <a:t>Introduce the (sweep) servo Motor</a:t>
            </a:r>
          </a:p>
          <a:p>
            <a:pPr marL="1200150" lvl="2" indent="-342900"/>
            <a:r>
              <a:rPr lang="en-US" sz="2500" dirty="0" smtClean="0">
                <a:solidFill>
                  <a:srgbClr val="0000FF"/>
                </a:solidFill>
              </a:rPr>
              <a:t>Extend the idea of connecting external outputs to the system and designating ports</a:t>
            </a:r>
          </a:p>
          <a:p>
            <a:pPr marL="1200150" lvl="2" indent="-342900"/>
            <a:r>
              <a:rPr lang="en-US" sz="2500" dirty="0" smtClean="0">
                <a:solidFill>
                  <a:srgbClr val="0000FF"/>
                </a:solidFill>
              </a:rPr>
              <a:t>The (sweep) servo motor can be set to turn to angles between -90 and 90 degrees based on a center point at zero degrees. 90 degrees is in the clockwise direction and -90 degrees is in the counterclockwise direction.</a:t>
            </a:r>
          </a:p>
          <a:p>
            <a:pPr marL="1200150" lvl="2" indent="-342900"/>
            <a:r>
              <a:rPr lang="en-US" sz="2500" dirty="0" smtClean="0">
                <a:solidFill>
                  <a:srgbClr val="0000FF"/>
                </a:solidFill>
              </a:rPr>
              <a:t>The (sweep) servo motor need external power.</a:t>
            </a:r>
          </a:p>
          <a:p>
            <a:pPr marL="1200150" lvl="2" indent="-342900"/>
            <a:r>
              <a:rPr lang="en-US" sz="2500" dirty="0" smtClean="0">
                <a:solidFill>
                  <a:srgbClr val="0000FF"/>
                </a:solidFill>
              </a:rPr>
              <a:t>Experiment with a program to control the motor. Try some challenges like  turn to 90 degrees clockwise or to 90 degrees counter clockwise from the 0 center point.</a:t>
            </a:r>
          </a:p>
          <a:p>
            <a:pPr marL="1200150" lvl="2" indent="-342900"/>
            <a:r>
              <a:rPr lang="en-US" sz="2500" dirty="0" smtClean="0">
                <a:solidFill>
                  <a:srgbClr val="0000FF"/>
                </a:solidFill>
              </a:rPr>
              <a:t>Update the program design and program from sessions #6-7-8 to include the sweep servo motor</a:t>
            </a:r>
            <a:endParaRPr lang="en-US" sz="2500" dirty="0">
              <a:solidFill>
                <a:srgbClr val="0000FF"/>
              </a:solidFill>
            </a:endParaRPr>
          </a:p>
        </p:txBody>
      </p:sp>
      <p:sp>
        <p:nvSpPr>
          <p:cNvPr id="4" name="Slide Number Placeholder 3"/>
          <p:cNvSpPr>
            <a:spLocks noGrp="1"/>
          </p:cNvSpPr>
          <p:nvPr>
            <p:ph type="sldNum" sz="quarter" idx="10"/>
          </p:nvPr>
        </p:nvSpPr>
        <p:spPr/>
        <p:txBody>
          <a:bodyPr/>
          <a:lstStyle/>
          <a:p>
            <a:fld id="{0FAE5487-C7FC-C846-9ED1-66E7B5A87751}" type="slidenum">
              <a:rPr lang="en-US" smtClean="0"/>
              <a:t>72</a:t>
            </a:fld>
            <a:endParaRPr lang="en-US"/>
          </a:p>
        </p:txBody>
      </p:sp>
    </p:spTree>
    <p:extLst>
      <p:ext uri="{BB962C8B-B14F-4D97-AF65-F5344CB8AC3E}">
        <p14:creationId xmlns:p14="http://schemas.microsoft.com/office/powerpoint/2010/main" val="440945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0150" lvl="2" indent="-342900"/>
            <a:r>
              <a:rPr lang="en-US" sz="2500" dirty="0" smtClean="0">
                <a:solidFill>
                  <a:srgbClr val="0000FF"/>
                </a:solidFill>
              </a:rPr>
              <a:t>Introduce the (sweep) servo Motor</a:t>
            </a:r>
          </a:p>
          <a:p>
            <a:pPr marL="1200150" lvl="2" indent="-342900"/>
            <a:r>
              <a:rPr lang="en-US" sz="2500" dirty="0" smtClean="0">
                <a:solidFill>
                  <a:srgbClr val="0000FF"/>
                </a:solidFill>
              </a:rPr>
              <a:t>Extend the idea of connecting external outputs to the system and designating ports</a:t>
            </a:r>
          </a:p>
          <a:p>
            <a:pPr marL="1200150" lvl="2" indent="-342900"/>
            <a:r>
              <a:rPr lang="en-US" sz="2500" dirty="0" smtClean="0">
                <a:solidFill>
                  <a:srgbClr val="0000FF"/>
                </a:solidFill>
              </a:rPr>
              <a:t>The (sweep) servo motor can be set to turn to angles between -90 and 90 degrees based on a center point at zero degrees. 90 degrees is in the clockwise direction and -90 degrees is in the counterclockwise direction.</a:t>
            </a:r>
          </a:p>
          <a:p>
            <a:pPr marL="1200150" lvl="2" indent="-342900"/>
            <a:r>
              <a:rPr lang="en-US" sz="2500" dirty="0" smtClean="0">
                <a:solidFill>
                  <a:srgbClr val="0000FF"/>
                </a:solidFill>
              </a:rPr>
              <a:t>The (sweep) servo motor need external power.</a:t>
            </a:r>
          </a:p>
          <a:p>
            <a:pPr marL="1200150" lvl="2" indent="-342900"/>
            <a:r>
              <a:rPr lang="en-US" sz="2500" dirty="0" smtClean="0">
                <a:solidFill>
                  <a:srgbClr val="0000FF"/>
                </a:solidFill>
              </a:rPr>
              <a:t>Experiment with a program to control the motor. Try some challenges like  turn to 90 degrees clockwise or to 90 degrees counter clockwise from the 0 center point.</a:t>
            </a:r>
          </a:p>
          <a:p>
            <a:pPr marL="1200150" lvl="2" indent="-342900"/>
            <a:r>
              <a:rPr lang="en-US" sz="2500" dirty="0" smtClean="0">
                <a:solidFill>
                  <a:srgbClr val="0000FF"/>
                </a:solidFill>
              </a:rPr>
              <a:t>Update the program design and program from sessions #6-7-8 to include the sweep servo motor</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73</a:t>
            </a:fld>
            <a:endParaRPr lang="en-US"/>
          </a:p>
        </p:txBody>
      </p:sp>
    </p:spTree>
    <p:extLst>
      <p:ext uri="{BB962C8B-B14F-4D97-AF65-F5344CB8AC3E}">
        <p14:creationId xmlns:p14="http://schemas.microsoft.com/office/powerpoint/2010/main" val="38057320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74</a:t>
            </a:fld>
            <a:endParaRPr lang="en-US"/>
          </a:p>
        </p:txBody>
      </p:sp>
    </p:spTree>
    <p:extLst>
      <p:ext uri="{BB962C8B-B14F-4D97-AF65-F5344CB8AC3E}">
        <p14:creationId xmlns:p14="http://schemas.microsoft.com/office/powerpoint/2010/main" val="3035646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75</a:t>
            </a:fld>
            <a:endParaRPr lang="en-US"/>
          </a:p>
        </p:txBody>
      </p:sp>
    </p:spTree>
    <p:extLst>
      <p:ext uri="{BB962C8B-B14F-4D97-AF65-F5344CB8AC3E}">
        <p14:creationId xmlns:p14="http://schemas.microsoft.com/office/powerpoint/2010/main" val="3056246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76</a:t>
            </a:fld>
            <a:endParaRPr lang="en-US"/>
          </a:p>
        </p:txBody>
      </p:sp>
    </p:spTree>
    <p:extLst>
      <p:ext uri="{BB962C8B-B14F-4D97-AF65-F5344CB8AC3E}">
        <p14:creationId xmlns:p14="http://schemas.microsoft.com/office/powerpoint/2010/main" val="94031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77</a:t>
            </a:fld>
            <a:endParaRPr lang="en-US"/>
          </a:p>
        </p:txBody>
      </p:sp>
    </p:spTree>
    <p:extLst>
      <p:ext uri="{BB962C8B-B14F-4D97-AF65-F5344CB8AC3E}">
        <p14:creationId xmlns:p14="http://schemas.microsoft.com/office/powerpoint/2010/main" val="2698437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Alternative materials that could be utilized for the Fashio</a:t>
            </a:r>
            <a:r>
              <a:rPr lang="en-US" sz="1200" baseline="0" dirty="0" smtClean="0"/>
              <a:t>n Car </a:t>
            </a:r>
            <a:r>
              <a:rPr lang="en-US" sz="1200" dirty="0" smtClean="0"/>
              <a:t>include a shoebox or a plastic storage container. Students can accessorize their model to resemble a “car”.</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78</a:t>
            </a:fld>
            <a:endParaRPr lang="en-US"/>
          </a:p>
        </p:txBody>
      </p:sp>
    </p:spTree>
    <p:extLst>
      <p:ext uri="{BB962C8B-B14F-4D97-AF65-F5344CB8AC3E}">
        <p14:creationId xmlns:p14="http://schemas.microsoft.com/office/powerpoint/2010/main" val="300249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Heat Shttps://www.preventivevet.com/dogs/heat-stroke-in-dogs-what-is-heat-stroke-and-when-does-it-happen</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8</a:t>
            </a:fld>
            <a:endParaRPr lang="en-US"/>
          </a:p>
        </p:txBody>
      </p:sp>
    </p:spTree>
    <p:extLst>
      <p:ext uri="{BB962C8B-B14F-4D97-AF65-F5344CB8AC3E}">
        <p14:creationId xmlns:p14="http://schemas.microsoft.com/office/powerpoint/2010/main" val="193466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smtClean="0">
              <a:solidFill>
                <a:srgbClr val="000000"/>
              </a:solidFill>
              <a:latin typeface="+mn-lt"/>
              <a:ea typeface="Calibri"/>
              <a:cs typeface="Calibri"/>
            </a:endParaRPr>
          </a:p>
        </p:txBody>
      </p:sp>
      <p:sp>
        <p:nvSpPr>
          <p:cNvPr id="4" name="Slide Number Placeholder 3"/>
          <p:cNvSpPr>
            <a:spLocks noGrp="1"/>
          </p:cNvSpPr>
          <p:nvPr>
            <p:ph type="sldNum" sz="quarter" idx="10"/>
          </p:nvPr>
        </p:nvSpPr>
        <p:spPr/>
        <p:txBody>
          <a:bodyPr/>
          <a:lstStyle/>
          <a:p>
            <a:fld id="{0FAE5487-C7FC-C846-9ED1-66E7B5A87751}" type="slidenum">
              <a:rPr lang="en-US" smtClean="0"/>
              <a:t>81</a:t>
            </a:fld>
            <a:endParaRPr lang="en-US"/>
          </a:p>
        </p:txBody>
      </p:sp>
    </p:spTree>
    <p:extLst>
      <p:ext uri="{BB962C8B-B14F-4D97-AF65-F5344CB8AC3E}">
        <p14:creationId xmlns:p14="http://schemas.microsoft.com/office/powerpoint/2010/main" val="5206877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smtClean="0"/>
              <a:t>Additional Details</a:t>
            </a:r>
          </a:p>
          <a:p>
            <a:pPr marL="0" indent="0">
              <a:buNone/>
            </a:pPr>
            <a:r>
              <a:rPr lang="en-US" sz="1600" b="1" dirty="0" smtClean="0"/>
              <a:t>Setup</a:t>
            </a:r>
          </a:p>
          <a:p>
            <a:pPr marL="285750" indent="-285750">
              <a:buFont typeface="Arial"/>
              <a:buChar char="•"/>
            </a:pPr>
            <a:r>
              <a:rPr lang="en-US" sz="1600" dirty="0" smtClean="0"/>
              <a:t>What inputs and outputs need to be connected?</a:t>
            </a:r>
          </a:p>
          <a:p>
            <a:pPr marL="285750" indent="-285750">
              <a:buFont typeface="Arial"/>
              <a:buChar char="•"/>
            </a:pPr>
            <a:r>
              <a:rPr lang="en-US" sz="1600" dirty="0" smtClean="0"/>
              <a:t>Which ports are they connected to?</a:t>
            </a:r>
          </a:p>
          <a:p>
            <a:pPr marL="0" indent="0">
              <a:buNone/>
            </a:pPr>
            <a:r>
              <a:rPr lang="en-US" sz="1600" b="1" dirty="0" smtClean="0"/>
              <a:t>Loop to monitor and decide</a:t>
            </a:r>
          </a:p>
          <a:p>
            <a:pPr marL="285750" indent="-285750">
              <a:buFont typeface="Arial"/>
              <a:buChar char="•"/>
            </a:pPr>
            <a:r>
              <a:rPr lang="en-US" sz="1600" dirty="0" smtClean="0"/>
              <a:t>What loop will you use to repeatedly check the sensors and decide when to set output values? (For, While,</a:t>
            </a:r>
            <a:r>
              <a:rPr lang="mr-IN" sz="1600" dirty="0" smtClean="0"/>
              <a:t>…</a:t>
            </a:r>
            <a:r>
              <a:rPr lang="en-US" sz="1600" dirty="0" smtClean="0"/>
              <a:t>)</a:t>
            </a:r>
          </a:p>
          <a:p>
            <a:pPr marL="0" indent="0">
              <a:buNone/>
            </a:pPr>
            <a:r>
              <a:rPr lang="en-US" sz="1600" b="1" dirty="0" smtClean="0"/>
              <a:t>Checking the sensor values</a:t>
            </a:r>
            <a:endParaRPr lang="en-US" sz="1600" dirty="0" smtClean="0"/>
          </a:p>
          <a:p>
            <a:pPr marL="285750" indent="-285750">
              <a:buFont typeface="Arial"/>
              <a:buChar char="•"/>
            </a:pPr>
            <a:r>
              <a:rPr lang="en-US" sz="1600" dirty="0" smtClean="0"/>
              <a:t>What sensors need to be read?</a:t>
            </a:r>
          </a:p>
          <a:p>
            <a:pPr marL="285750" indent="-285750">
              <a:buFont typeface="Arial"/>
              <a:buChar char="•"/>
            </a:pPr>
            <a:r>
              <a:rPr lang="en-US" sz="1600" dirty="0" smtClean="0"/>
              <a:t>What variables will you “Get” the sensor values to?</a:t>
            </a:r>
          </a:p>
          <a:p>
            <a:pPr marL="0" indent="0">
              <a:buNone/>
            </a:pPr>
            <a:r>
              <a:rPr lang="en-US" sz="1600" b="1" dirty="0" smtClean="0"/>
              <a:t>Deciding to set new output values</a:t>
            </a:r>
            <a:endParaRPr lang="en-US" sz="1600" dirty="0" smtClean="0"/>
          </a:p>
          <a:p>
            <a:pPr marL="285750" indent="-285750">
              <a:buFont typeface="Arial"/>
              <a:buChar char="•"/>
            </a:pPr>
            <a:r>
              <a:rPr lang="en-US" sz="1600" dirty="0" smtClean="0"/>
              <a:t>What If-Then or If-Then-Else statements are needed?</a:t>
            </a:r>
          </a:p>
          <a:p>
            <a:pPr marL="285750" indent="-285750">
              <a:buFont typeface="Arial"/>
              <a:buChar char="•"/>
            </a:pPr>
            <a:r>
              <a:rPr lang="en-US" sz="1600" dirty="0" smtClean="0"/>
              <a:t>What sensor values should be used as decision points in the If statements.</a:t>
            </a:r>
          </a:p>
          <a:p>
            <a:pPr marL="0" indent="0">
              <a:buNone/>
            </a:pPr>
            <a:r>
              <a:rPr lang="en-US" sz="1600" b="1" dirty="0" smtClean="0"/>
              <a:t>Output (starting, output level(s), stopping)</a:t>
            </a:r>
            <a:endParaRPr lang="en-US" sz="1600" dirty="0" smtClean="0"/>
          </a:p>
          <a:p>
            <a:pPr marL="285750" indent="-285750">
              <a:buFont typeface="Arial"/>
              <a:buChar char="•"/>
            </a:pPr>
            <a:r>
              <a:rPr lang="en-US" sz="1600" dirty="0" smtClean="0"/>
              <a:t>What output level(s) and patterns do you want to use?</a:t>
            </a:r>
          </a:p>
          <a:p>
            <a:pPr marL="285750" indent="-285750">
              <a:buFont typeface="Arial"/>
              <a:buChar char="•"/>
            </a:pPr>
            <a:r>
              <a:rPr lang="en-US" sz="1600" dirty="0" smtClean="0"/>
              <a:t>What sensor values or amount of time should cause the output to stop?</a:t>
            </a:r>
            <a:endParaRPr lang="en-US" sz="1600" b="1" dirty="0" smtClean="0">
              <a:solidFill>
                <a:srgbClr val="000000"/>
              </a:solidFill>
              <a:latin typeface="+mn-lt"/>
              <a:ea typeface="Calibri"/>
              <a:cs typeface="Calibri"/>
            </a:endParaRPr>
          </a:p>
        </p:txBody>
      </p:sp>
      <p:sp>
        <p:nvSpPr>
          <p:cNvPr id="4" name="Slide Number Placeholder 3"/>
          <p:cNvSpPr>
            <a:spLocks noGrp="1"/>
          </p:cNvSpPr>
          <p:nvPr>
            <p:ph type="sldNum" sz="quarter" idx="10"/>
          </p:nvPr>
        </p:nvSpPr>
        <p:spPr/>
        <p:txBody>
          <a:bodyPr/>
          <a:lstStyle/>
          <a:p>
            <a:fld id="{0FAE5487-C7FC-C846-9ED1-66E7B5A87751}" type="slidenum">
              <a:rPr lang="en-US" smtClean="0"/>
              <a:t>82</a:t>
            </a:fld>
            <a:endParaRPr lang="en-US"/>
          </a:p>
        </p:txBody>
      </p:sp>
    </p:spTree>
    <p:extLst>
      <p:ext uri="{BB962C8B-B14F-4D97-AF65-F5344CB8AC3E}">
        <p14:creationId xmlns:p14="http://schemas.microsoft.com/office/powerpoint/2010/main" val="5206877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Flowcharts</a:t>
            </a:r>
            <a:r>
              <a:rPr lang="en-US" baseline="0" dirty="0" smtClean="0"/>
              <a:t> can be helpful tools to think through what the program needs to do. </a:t>
            </a:r>
          </a:p>
          <a:p>
            <a:r>
              <a:rPr lang="en-US" sz="1200" dirty="0" smtClean="0"/>
              <a:t>More about using Flowcharts for planning:</a:t>
            </a:r>
          </a:p>
          <a:p>
            <a:r>
              <a:rPr lang="en-US" sz="1200" dirty="0" smtClean="0">
                <a:hlinkClick r:id="rId3"/>
              </a:rPr>
              <a:t>https://www.codeavengers.com/notes/planning/flowcharts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83</a:t>
            </a:fld>
            <a:endParaRPr lang="en-US"/>
          </a:p>
        </p:txBody>
      </p:sp>
    </p:spTree>
    <p:extLst>
      <p:ext uri="{BB962C8B-B14F-4D97-AF65-F5344CB8AC3E}">
        <p14:creationId xmlns:p14="http://schemas.microsoft.com/office/powerpoint/2010/main" val="20096746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students need some additional help</a:t>
            </a:r>
            <a:r>
              <a:rPr lang="en-US" baseline="0" dirty="0" smtClean="0"/>
              <a:t> in planning their programs, this slide will prompt the important decisions. </a:t>
            </a:r>
          </a:p>
          <a:p>
            <a:r>
              <a:rPr lang="en-US" baseline="0" dirty="0" smtClean="0"/>
              <a:t>Note: </a:t>
            </a:r>
            <a:r>
              <a:rPr lang="en-US" dirty="0" smtClean="0"/>
              <a:t>Some </a:t>
            </a:r>
            <a:r>
              <a:rPr lang="en-US" dirty="0" smtClean="0"/>
              <a:t>students may</a:t>
            </a:r>
            <a:r>
              <a:rPr lang="en-US" baseline="0" dirty="0" smtClean="0"/>
              <a:t> want to see their readings displayed in F instead, just for ease of understanding the readings.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Celsius</a:t>
            </a:r>
            <a:r>
              <a:rPr lang="en-US" baseline="0" dirty="0" smtClean="0"/>
              <a:t> to Fahrenheit conversion: F = 9/5* C + 32</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84</a:t>
            </a:fld>
            <a:endParaRPr lang="en-US"/>
          </a:p>
        </p:txBody>
      </p:sp>
    </p:spTree>
    <p:extLst>
      <p:ext uri="{BB962C8B-B14F-4D97-AF65-F5344CB8AC3E}">
        <p14:creationId xmlns:p14="http://schemas.microsoft.com/office/powerpoint/2010/main" val="6562208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smtClean="0">
              <a:solidFill>
                <a:srgbClr val="000000"/>
              </a:solidFill>
              <a:latin typeface="+mn-lt"/>
              <a:ea typeface="Calibri"/>
              <a:cs typeface="Calibri"/>
            </a:endParaRPr>
          </a:p>
        </p:txBody>
      </p:sp>
      <p:sp>
        <p:nvSpPr>
          <p:cNvPr id="4" name="Slide Number Placeholder 3"/>
          <p:cNvSpPr>
            <a:spLocks noGrp="1"/>
          </p:cNvSpPr>
          <p:nvPr>
            <p:ph type="sldNum" sz="quarter" idx="10"/>
          </p:nvPr>
        </p:nvSpPr>
        <p:spPr/>
        <p:txBody>
          <a:bodyPr/>
          <a:lstStyle/>
          <a:p>
            <a:fld id="{0FAE5487-C7FC-C846-9ED1-66E7B5A87751}" type="slidenum">
              <a:rPr lang="en-US" smtClean="0"/>
              <a:t>85</a:t>
            </a:fld>
            <a:endParaRPr lang="en-US"/>
          </a:p>
        </p:txBody>
      </p:sp>
    </p:spTree>
    <p:extLst>
      <p:ext uri="{BB962C8B-B14F-4D97-AF65-F5344CB8AC3E}">
        <p14:creationId xmlns:p14="http://schemas.microsoft.com/office/powerpoint/2010/main" val="5206877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89</a:t>
            </a:fld>
            <a:endParaRPr lang="en-US"/>
          </a:p>
        </p:txBody>
      </p:sp>
    </p:spTree>
    <p:extLst>
      <p:ext uri="{BB962C8B-B14F-4D97-AF65-F5344CB8AC3E}">
        <p14:creationId xmlns:p14="http://schemas.microsoft.com/office/powerpoint/2010/main" val="29919535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code is more advanced, and incorporates</a:t>
            </a:r>
            <a:r>
              <a:rPr lang="en-US" baseline="0" dirty="0" smtClean="0"/>
              <a:t> some of the extensions on slide 86.</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90</a:t>
            </a:fld>
            <a:endParaRPr lang="en-US"/>
          </a:p>
        </p:txBody>
      </p:sp>
    </p:spTree>
    <p:extLst>
      <p:ext uri="{BB962C8B-B14F-4D97-AF65-F5344CB8AC3E}">
        <p14:creationId xmlns:p14="http://schemas.microsoft.com/office/powerpoint/2010/main" val="16945021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91</a:t>
            </a:fld>
            <a:endParaRPr lang="en-US"/>
          </a:p>
        </p:txBody>
      </p:sp>
    </p:spTree>
    <p:extLst>
      <p:ext uri="{BB962C8B-B14F-4D97-AF65-F5344CB8AC3E}">
        <p14:creationId xmlns:p14="http://schemas.microsoft.com/office/powerpoint/2010/main" val="423648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students are interested in learning</a:t>
            </a:r>
            <a:r>
              <a:rPr lang="en-US" baseline="0" dirty="0" smtClean="0"/>
              <a:t> more about why high heat is so dangerous to dogs/pets… have them research on the web:</a:t>
            </a:r>
            <a:endParaRPr lang="en-US" dirty="0" smtClean="0"/>
          </a:p>
          <a:p>
            <a:r>
              <a:rPr lang="en-US" dirty="0" smtClean="0"/>
              <a:t>https://www.petmd.com/dog/emergency/common-emergencies/e_dg_heat_stroke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3400" dirty="0" smtClean="0">
              <a:hlinkClick r:id="rId3"/>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3400" dirty="0" smtClean="0">
                <a:hlinkClick r:id="rId3"/>
              </a:rPr>
              <a:t>http://www.petmd.com/dog/conditions/cardiovascular/c_dg_heat_strok</a:t>
            </a:r>
            <a:endParaRPr lang="en-US" sz="3400"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9</a:t>
            </a:fld>
            <a:endParaRPr lang="en-US"/>
          </a:p>
        </p:txBody>
      </p:sp>
    </p:spTree>
    <p:extLst>
      <p:ext uri="{BB962C8B-B14F-4D97-AF65-F5344CB8AC3E}">
        <p14:creationId xmlns:p14="http://schemas.microsoft.com/office/powerpoint/2010/main" val="112825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might be worth it to discuss with student that in very open ended where a single desired outcome that all of these steps would be important.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11</a:t>
            </a:fld>
            <a:endParaRPr lang="en-US"/>
          </a:p>
        </p:txBody>
      </p:sp>
    </p:spTree>
    <p:extLst>
      <p:ext uri="{BB962C8B-B14F-4D97-AF65-F5344CB8AC3E}">
        <p14:creationId xmlns:p14="http://schemas.microsoft.com/office/powerpoint/2010/main" val="341772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Alternative materials that could be utilized for the Fashio</a:t>
            </a:r>
            <a:r>
              <a:rPr lang="en-US" sz="1200" baseline="0" dirty="0" smtClean="0"/>
              <a:t>n Car </a:t>
            </a:r>
            <a:r>
              <a:rPr lang="en-US" sz="1200" dirty="0" smtClean="0"/>
              <a:t>include a shoebox or a plastic storage container. Students can accessorize their model to resemble a “car”.</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12</a:t>
            </a:fld>
            <a:endParaRPr lang="en-US"/>
          </a:p>
        </p:txBody>
      </p:sp>
    </p:spTree>
    <p:extLst>
      <p:ext uri="{BB962C8B-B14F-4D97-AF65-F5344CB8AC3E}">
        <p14:creationId xmlns:p14="http://schemas.microsoft.com/office/powerpoint/2010/main" val="300249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7150"/>
            <a:ext cx="4343400" cy="365125"/>
          </a:xfrm>
          <a:prstGeom prst="rect">
            <a:avLst/>
          </a:prstGeom>
        </p:spPr>
        <p:txBody>
          <a:bodyPr/>
          <a:lstStyle/>
          <a:p>
            <a:r>
              <a:rPr lang="en-US" i="1" dirty="0" smtClean="0">
                <a:solidFill>
                  <a:srgbClr val="525252"/>
                </a:solidFill>
                <a:cs typeface="Arial" charset="0"/>
              </a:rPr>
              <a:t>Draft</a:t>
            </a:r>
            <a:r>
              <a:rPr lang="en-US" dirty="0" smtClean="0">
                <a:solidFill>
                  <a:srgbClr val="525252"/>
                </a:solidFill>
                <a:cs typeface="Arial" charset="0"/>
              </a:rPr>
              <a:t> Texas Instruments August, 2017</a:t>
            </a:r>
            <a:endParaRPr lang="en-US" dirty="0">
              <a:solidFill>
                <a:srgbClr val="525252"/>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299296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311113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186764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73607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15834" y="12866"/>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descr="Plus-bkg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1400" y="0"/>
            <a:ext cx="5562600" cy="5232400"/>
          </a:xfrm>
          <a:prstGeom prst="rect">
            <a:avLst/>
          </a:prstGeom>
        </p:spPr>
      </p:pic>
      <p:sp>
        <p:nvSpPr>
          <p:cNvPr id="13" name="Title 1"/>
          <p:cNvSpPr>
            <a:spLocks noGrp="1"/>
          </p:cNvSpPr>
          <p:nvPr>
            <p:ph type="title"/>
          </p:nvPr>
        </p:nvSpPr>
        <p:spPr>
          <a:xfrm>
            <a:off x="152400" y="0"/>
            <a:ext cx="8229600" cy="2895600"/>
          </a:xfrm>
        </p:spPr>
        <p:txBody>
          <a:bodyPr tIns="0" anchor="t" anchorCtr="0">
            <a:noAutofit/>
          </a:bodyPr>
          <a:lstStyle>
            <a:lvl1pPr algn="l">
              <a:defRPr sz="7200" b="1">
                <a:solidFill>
                  <a:schemeClr val="bg1">
                    <a:lumMod val="85000"/>
                  </a:schemeClr>
                </a:solidFill>
              </a:defRPr>
            </a:lvl1pPr>
          </a:lstStyle>
          <a:p>
            <a:r>
              <a:rPr lang="en-US" smtClean="0"/>
              <a:t>Click to edit Master title style</a:t>
            </a:r>
            <a:endParaRPr lang="en-US" dirty="0"/>
          </a:p>
        </p:txBody>
      </p:sp>
      <p:cxnSp>
        <p:nvCxnSpPr>
          <p:cNvPr id="14" name="Straight Connector 13"/>
          <p:cNvCxnSpPr/>
          <p:nvPr userDrawn="1"/>
        </p:nvCxnSpPr>
        <p:spPr>
          <a:xfrm>
            <a:off x="0" y="6477000"/>
            <a:ext cx="7239000"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91400" y="6324600"/>
            <a:ext cx="1549400" cy="368300"/>
          </a:xfrm>
          <a:prstGeom prst="rect">
            <a:avLst/>
          </a:prstGeom>
        </p:spPr>
      </p:pic>
      <p:sp>
        <p:nvSpPr>
          <p:cNvPr id="3" name="Subtitle 2"/>
          <p:cNvSpPr>
            <a:spLocks noGrp="1"/>
          </p:cNvSpPr>
          <p:nvPr>
            <p:ph type="subTitle" idx="1"/>
          </p:nvPr>
        </p:nvSpPr>
        <p:spPr>
          <a:xfrm>
            <a:off x="381000" y="3442855"/>
            <a:ext cx="6400800" cy="1752600"/>
          </a:xfrm>
        </p:spPr>
        <p:txBody>
          <a:bodyPr>
            <a:normAutofit/>
          </a:bodyPr>
          <a:lstStyle>
            <a:lvl1pPr marL="0" indent="0" algn="l">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513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p:cNvSpPr/>
          <p:nvPr userDrawn="1"/>
        </p:nvSpPr>
        <p:spPr>
          <a:xfrm>
            <a:off x="15834" y="12866"/>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descr="Plus-bkg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1400" y="0"/>
            <a:ext cx="5562600" cy="5232400"/>
          </a:xfrm>
          <a:prstGeom prst="rect">
            <a:avLst/>
          </a:prstGeom>
        </p:spPr>
      </p:pic>
      <p:sp>
        <p:nvSpPr>
          <p:cNvPr id="13" name="Title 1"/>
          <p:cNvSpPr>
            <a:spLocks noGrp="1"/>
          </p:cNvSpPr>
          <p:nvPr>
            <p:ph type="title"/>
          </p:nvPr>
        </p:nvSpPr>
        <p:spPr>
          <a:xfrm>
            <a:off x="152400" y="0"/>
            <a:ext cx="8229600" cy="2895600"/>
          </a:xfrm>
        </p:spPr>
        <p:txBody>
          <a:bodyPr tIns="0" anchor="t" anchorCtr="0">
            <a:noAutofit/>
          </a:bodyPr>
          <a:lstStyle>
            <a:lvl1pPr algn="l">
              <a:defRPr sz="7200" b="1">
                <a:solidFill>
                  <a:srgbClr val="C00000"/>
                </a:solidFill>
              </a:defRPr>
            </a:lvl1pPr>
          </a:lstStyle>
          <a:p>
            <a:r>
              <a:rPr lang="en-US" smtClean="0"/>
              <a:t>Click to edit Master title style</a:t>
            </a:r>
            <a:endParaRPr lang="en-US" dirty="0"/>
          </a:p>
        </p:txBody>
      </p:sp>
      <p:cxnSp>
        <p:nvCxnSpPr>
          <p:cNvPr id="14" name="Straight Connector 13"/>
          <p:cNvCxnSpPr/>
          <p:nvPr userDrawn="1"/>
        </p:nvCxnSpPr>
        <p:spPr>
          <a:xfrm>
            <a:off x="0" y="6477000"/>
            <a:ext cx="7239000"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91400" y="6324600"/>
            <a:ext cx="1549400" cy="368300"/>
          </a:xfrm>
          <a:prstGeom prst="rect">
            <a:avLst/>
          </a:prstGeom>
        </p:spPr>
      </p:pic>
      <p:sp>
        <p:nvSpPr>
          <p:cNvPr id="3" name="Subtitle 2"/>
          <p:cNvSpPr>
            <a:spLocks noGrp="1"/>
          </p:cNvSpPr>
          <p:nvPr>
            <p:ph type="subTitle" idx="1"/>
          </p:nvPr>
        </p:nvSpPr>
        <p:spPr>
          <a:xfrm>
            <a:off x="381000" y="3442855"/>
            <a:ext cx="6400800" cy="1752600"/>
          </a:xfrm>
        </p:spPr>
        <p:txBody>
          <a:bodyPr>
            <a:normAutofit/>
          </a:bodyPr>
          <a:lstStyle>
            <a:lvl1pPr marL="0" indent="0" algn="l">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789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Basketball Players Power Poin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047" cy="6857286"/>
          </a:xfrm>
          <a:prstGeom prst="rect">
            <a:avLst/>
          </a:prstGeom>
        </p:spPr>
      </p:pic>
      <p:pic>
        <p:nvPicPr>
          <p:cNvPr id="10" name="Picture 9" descr="Plus-bkgd.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81400" y="0"/>
            <a:ext cx="5562600" cy="5232400"/>
          </a:xfrm>
          <a:prstGeom prst="rect">
            <a:avLst/>
          </a:prstGeom>
        </p:spPr>
      </p:pic>
      <p:sp>
        <p:nvSpPr>
          <p:cNvPr id="11" name="Title 1"/>
          <p:cNvSpPr>
            <a:spLocks noGrp="1"/>
          </p:cNvSpPr>
          <p:nvPr>
            <p:ph type="title"/>
          </p:nvPr>
        </p:nvSpPr>
        <p:spPr>
          <a:xfrm>
            <a:off x="152400" y="0"/>
            <a:ext cx="8229600" cy="2895600"/>
          </a:xfrm>
        </p:spPr>
        <p:txBody>
          <a:bodyPr tIns="0" anchor="t" anchorCtr="0">
            <a:noAutofit/>
          </a:bodyPr>
          <a:lstStyle>
            <a:lvl1pPr algn="l">
              <a:defRPr sz="7200" b="1">
                <a:solidFill>
                  <a:srgbClr val="C00000"/>
                </a:solidFill>
              </a:defRPr>
            </a:lvl1pPr>
          </a:lstStyle>
          <a:p>
            <a:r>
              <a:rPr lang="en-US" smtClean="0"/>
              <a:t>Click to edit Master title style</a:t>
            </a:r>
            <a:endParaRPr lang="en-US" dirty="0"/>
          </a:p>
        </p:txBody>
      </p:sp>
      <p:cxnSp>
        <p:nvCxnSpPr>
          <p:cNvPr id="16" name="Straight Connector 15"/>
          <p:cNvCxnSpPr/>
          <p:nvPr userDrawn="1"/>
        </p:nvCxnSpPr>
        <p:spPr>
          <a:xfrm>
            <a:off x="0" y="6477000"/>
            <a:ext cx="7239000"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91400" y="6324600"/>
            <a:ext cx="1549400" cy="368300"/>
          </a:xfrm>
          <a:prstGeom prst="rect">
            <a:avLst/>
          </a:prstGeom>
        </p:spPr>
      </p:pic>
      <p:sp>
        <p:nvSpPr>
          <p:cNvPr id="18" name="Subtitle 2"/>
          <p:cNvSpPr>
            <a:spLocks noGrp="1"/>
          </p:cNvSpPr>
          <p:nvPr>
            <p:ph type="subTitle" idx="1"/>
          </p:nvPr>
        </p:nvSpPr>
        <p:spPr>
          <a:xfrm>
            <a:off x="381000" y="3442855"/>
            <a:ext cx="6400800" cy="1752600"/>
          </a:xfrm>
        </p:spPr>
        <p:txBody>
          <a:bodyPr>
            <a:normAutofit/>
          </a:bodyPr>
          <a:lstStyle>
            <a:lvl1pPr marL="0" indent="0" algn="l">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897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381344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dirty="0">
              <a:solidFill>
                <a:srgbClr val="525252"/>
              </a:solidFill>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336618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232294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260537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54628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82296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0" y="6477000"/>
            <a:ext cx="7239000" cy="0"/>
          </a:xfrm>
          <a:prstGeom prst="line">
            <a:avLst/>
          </a:prstGeom>
          <a:ln w="38100" cmpd="sng">
            <a:solidFill>
              <a:srgbClr val="ED1D2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91400" y="6324600"/>
            <a:ext cx="1549400" cy="368300"/>
          </a:xfrm>
          <a:prstGeom prst="rect">
            <a:avLst/>
          </a:prstGeom>
        </p:spPr>
      </p:pic>
      <p:sp>
        <p:nvSpPr>
          <p:cNvPr id="6" name="Date Placeholder 3"/>
          <p:cNvSpPr>
            <a:spLocks noGrp="1"/>
          </p:cNvSpPr>
          <p:nvPr>
            <p:ph type="dt" sz="half" idx="2"/>
          </p:nvPr>
        </p:nvSpPr>
        <p:spPr>
          <a:xfrm>
            <a:off x="444500" y="6521450"/>
            <a:ext cx="2552700" cy="365125"/>
          </a:xfrm>
          <a:prstGeom prst="rect">
            <a:avLst/>
          </a:prstGeom>
        </p:spPr>
        <p:txBody>
          <a:bodyPr/>
          <a:lstStyle>
            <a:lvl1pPr>
              <a:defRPr sz="1000"/>
            </a:lvl1pPr>
          </a:lstStyle>
          <a:p>
            <a:r>
              <a:rPr lang="en-US" i="1" dirty="0" smtClean="0">
                <a:solidFill>
                  <a:srgbClr val="525252"/>
                </a:solidFill>
                <a:cs typeface="Arial" charset="0"/>
              </a:rPr>
              <a:t>Draft</a:t>
            </a:r>
            <a:r>
              <a:rPr lang="en-US" dirty="0" smtClean="0">
                <a:solidFill>
                  <a:srgbClr val="525252"/>
                </a:solidFill>
                <a:cs typeface="Arial" charset="0"/>
              </a:rPr>
              <a:t> Texas Instruments August, 2017</a:t>
            </a:r>
            <a:endParaRPr lang="en-US" dirty="0">
              <a:solidFill>
                <a:srgbClr val="525252"/>
              </a:solidFill>
              <a:cs typeface="Arial" charset="0"/>
            </a:endParaRPr>
          </a:p>
        </p:txBody>
      </p:sp>
    </p:spTree>
    <p:extLst>
      <p:ext uri="{BB962C8B-B14F-4D97-AF65-F5344CB8AC3E}">
        <p14:creationId xmlns:p14="http://schemas.microsoft.com/office/powerpoint/2010/main" val="338274157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4" r:id="rId3"/>
    <p:sldLayoutId id="2147483666" r:id="rId4"/>
    <p:sldLayoutId id="2147483652" r:id="rId5"/>
    <p:sldLayoutId id="2147483653" r:id="rId6"/>
    <p:sldLayoutId id="2147483654" r:id="rId7"/>
    <p:sldLayoutId id="2147483655" r:id="rId8"/>
    <p:sldLayoutId id="2147483656" r:id="rId9"/>
    <p:sldLayoutId id="2147483665" r:id="rId10"/>
    <p:sldLayoutId id="2147483657" r:id="rId11"/>
    <p:sldLayoutId id="2147483663" r:id="rId12"/>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accent1"/>
          </a:solidFill>
          <a:latin typeface="+mj-lt"/>
          <a:ea typeface="+mj-ea"/>
          <a:cs typeface="Myriad Pro"/>
        </a:defRPr>
      </a:lvl1pPr>
    </p:titleStyle>
    <p:bodyStyle>
      <a:lvl1pPr marL="342900" indent="-342900" algn="l" defTabSz="914400" rtl="0" eaLnBrk="1" latinLnBrk="0" hangingPunct="1">
        <a:spcBef>
          <a:spcPts val="600"/>
        </a:spcBef>
        <a:buFont typeface="Lucida Grande"/>
        <a:buChar char="»"/>
        <a:defRPr sz="3200" kern="1200">
          <a:solidFill>
            <a:schemeClr val="tx1"/>
          </a:solidFill>
          <a:latin typeface="+mn-lt"/>
          <a:ea typeface="+mn-ea"/>
          <a:cs typeface="Myriad Pro"/>
        </a:defRPr>
      </a:lvl1pPr>
      <a:lvl2pPr marL="742950" indent="-285750" algn="l" defTabSz="914400" rtl="0" eaLnBrk="1" latinLnBrk="0" hangingPunct="1">
        <a:spcBef>
          <a:spcPts val="600"/>
        </a:spcBef>
        <a:buFont typeface="Lucida Grande"/>
        <a:buChar char="»"/>
        <a:defRPr sz="2800" kern="1200">
          <a:solidFill>
            <a:schemeClr val="tx1"/>
          </a:solidFill>
          <a:latin typeface="+mn-lt"/>
          <a:ea typeface="+mn-ea"/>
          <a:cs typeface="Myriad Pro"/>
        </a:defRPr>
      </a:lvl2pPr>
      <a:lvl3pPr marL="1143000" indent="-228600" algn="l" defTabSz="914400" rtl="0" eaLnBrk="1" latinLnBrk="0" hangingPunct="1">
        <a:spcBef>
          <a:spcPts val="600"/>
        </a:spcBef>
        <a:buFont typeface="Lucida Grande"/>
        <a:buChar char="»"/>
        <a:defRPr sz="2400" kern="1200">
          <a:solidFill>
            <a:schemeClr val="tx1"/>
          </a:solidFill>
          <a:latin typeface="+mn-lt"/>
          <a:ea typeface="+mn-ea"/>
          <a:cs typeface="Myriad Pro"/>
        </a:defRPr>
      </a:lvl3pPr>
      <a:lvl4pPr marL="16002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4pPr>
      <a:lvl5pPr marL="20574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ti.com/en/activities/ti-codes/84/10-minutes-innovator" TargetMode="External"/><Relationship Id="rId2" Type="http://schemas.openxmlformats.org/officeDocument/2006/relationships/hyperlink" Target="https://education.ti.com/en/activities/ti-codes/84/10-minutes" TargetMode="External"/><Relationship Id="rId1" Type="http://schemas.openxmlformats.org/officeDocument/2006/relationships/slideLayout" Target="../slideLayouts/slideLayout7.xml"/><Relationship Id="rId5" Type="http://schemas.openxmlformats.org/officeDocument/2006/relationships/hyperlink" Target="https://education.ti.com/en/activities/ti-codes/nspire/10-minutes-innovator" TargetMode="External"/><Relationship Id="rId4" Type="http://schemas.openxmlformats.org/officeDocument/2006/relationships/hyperlink" Target="https://education.ti.com/en/activities/ti-codes/nspire/10-minut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ti.com/en/activities/ti-codes/84/10-minutes-innovator" TargetMode="External"/><Relationship Id="rId2" Type="http://schemas.openxmlformats.org/officeDocument/2006/relationships/hyperlink" Target="https://education.ti.com/en/activities/ti-codes/84/10-minutes" TargetMode="External"/><Relationship Id="rId1" Type="http://schemas.openxmlformats.org/officeDocument/2006/relationships/slideLayout" Target="../slideLayouts/slideLayout7.xml"/><Relationship Id="rId5" Type="http://schemas.openxmlformats.org/officeDocument/2006/relationships/hyperlink" Target="https://education.ti.com/en/activities/ti-codes/nspire/10-minutes-innovator" TargetMode="External"/><Relationship Id="rId4" Type="http://schemas.openxmlformats.org/officeDocument/2006/relationships/hyperlink" Target="https://education.ti.com/en/activities/ti-codes/nspire/10-minut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2.png"/><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Pet Car Alarm Project</a:t>
            </a:r>
            <a:endParaRPr lang="en-US" dirty="0"/>
          </a:p>
        </p:txBody>
      </p:sp>
      <p:sp>
        <p:nvSpPr>
          <p:cNvPr id="3" name="Subtitle 2"/>
          <p:cNvSpPr>
            <a:spLocks noGrp="1"/>
          </p:cNvSpPr>
          <p:nvPr>
            <p:ph type="subTitle" idx="1"/>
          </p:nvPr>
        </p:nvSpPr>
        <p:spPr/>
        <p:txBody>
          <a:bodyPr/>
          <a:lstStyle/>
          <a:p>
            <a:r>
              <a:rPr lang="en-US" dirty="0" smtClean="0"/>
              <a:t>A TI-Innovator STEM Project </a:t>
            </a:r>
          </a:p>
          <a:p>
            <a:r>
              <a:rPr lang="en-US" dirty="0" smtClean="0"/>
              <a:t>for the TI-84 Plus CE or the </a:t>
            </a:r>
          </a:p>
          <a:p>
            <a:r>
              <a:rPr lang="en-US" dirty="0" smtClean="0"/>
              <a:t>TI-Nspire CX</a:t>
            </a:r>
            <a:endParaRPr lang="en-US" dirty="0"/>
          </a:p>
        </p:txBody>
      </p:sp>
    </p:spTree>
    <p:extLst>
      <p:ext uri="{BB962C8B-B14F-4D97-AF65-F5344CB8AC3E}">
        <p14:creationId xmlns:p14="http://schemas.microsoft.com/office/powerpoint/2010/main" val="37218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 Challenge:</a:t>
            </a:r>
            <a:endParaRPr lang="en-US" dirty="0"/>
          </a:p>
        </p:txBody>
      </p:sp>
      <p:sp>
        <p:nvSpPr>
          <p:cNvPr id="3" name="Content Placeholder 2"/>
          <p:cNvSpPr>
            <a:spLocks noGrp="1"/>
          </p:cNvSpPr>
          <p:nvPr>
            <p:ph idx="1"/>
          </p:nvPr>
        </p:nvSpPr>
        <p:spPr/>
        <p:txBody>
          <a:bodyPr/>
          <a:lstStyle/>
          <a:p>
            <a:r>
              <a:rPr lang="en-US" dirty="0" smtClean="0"/>
              <a:t>You can develop a solution to help save pets from unnecessary harm! </a:t>
            </a:r>
          </a:p>
          <a:p>
            <a:r>
              <a:rPr lang="en-US" dirty="0" smtClean="0"/>
              <a:t>Understand </a:t>
            </a:r>
            <a:r>
              <a:rPr lang="en-US" dirty="0"/>
              <a:t>the science behind the greenhouse effect and use math, computer programming and engineering to design and build a smart pet alarm system using a model car. </a:t>
            </a:r>
            <a:endParaRPr lang="en-US" dirty="0" smtClean="0"/>
          </a:p>
          <a:p>
            <a:endParaRPr lang="en-US" dirty="0"/>
          </a:p>
          <a:p>
            <a:endParaRPr lang="en-US" dirty="0"/>
          </a:p>
        </p:txBody>
      </p:sp>
    </p:spTree>
    <p:extLst>
      <p:ext uri="{BB962C8B-B14F-4D97-AF65-F5344CB8AC3E}">
        <p14:creationId xmlns:p14="http://schemas.microsoft.com/office/powerpoint/2010/main" val="2544121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Engineering Design Process:</a:t>
            </a:r>
            <a:endParaRPr lang="en-US" sz="4000" dirty="0"/>
          </a:p>
        </p:txBody>
      </p:sp>
      <p:sp>
        <p:nvSpPr>
          <p:cNvPr id="3" name="Content Placeholder 2"/>
          <p:cNvSpPr>
            <a:spLocks noGrp="1"/>
          </p:cNvSpPr>
          <p:nvPr>
            <p:ph idx="1"/>
          </p:nvPr>
        </p:nvSpPr>
        <p:spPr>
          <a:xfrm>
            <a:off x="457200" y="1435100"/>
            <a:ext cx="8229600" cy="4495800"/>
          </a:xfrm>
        </p:spPr>
        <p:txBody>
          <a:bodyPr>
            <a:normAutofit fontScale="92500" lnSpcReduction="10000"/>
          </a:bodyPr>
          <a:lstStyle/>
          <a:p>
            <a:r>
              <a:rPr lang="en-US" dirty="0" smtClean="0"/>
              <a:t>Define the Problem.</a:t>
            </a:r>
          </a:p>
          <a:p>
            <a:r>
              <a:rPr lang="en-US" dirty="0" smtClean="0"/>
              <a:t>Design a proposed solution</a:t>
            </a:r>
            <a:r>
              <a:rPr lang="en-US" i="1" dirty="0">
                <a:solidFill>
                  <a:schemeClr val="tx2">
                    <a:lumMod val="85000"/>
                    <a:lumOff val="15000"/>
                  </a:schemeClr>
                </a:solidFill>
              </a:rPr>
              <a:t>.</a:t>
            </a:r>
            <a:endParaRPr lang="en-US" i="1" dirty="0" smtClean="0">
              <a:solidFill>
                <a:schemeClr val="tx2">
                  <a:lumMod val="85000"/>
                  <a:lumOff val="15000"/>
                </a:schemeClr>
              </a:solidFill>
            </a:endParaRPr>
          </a:p>
          <a:p>
            <a:r>
              <a:rPr lang="en-US" dirty="0" smtClean="0"/>
              <a:t>Present group’s design to class.</a:t>
            </a:r>
          </a:p>
          <a:p>
            <a:r>
              <a:rPr lang="en-US" dirty="0" smtClean="0"/>
              <a:t>Listen to feedback and make appropriate changes.</a:t>
            </a:r>
          </a:p>
          <a:p>
            <a:r>
              <a:rPr lang="en-US" dirty="0" smtClean="0"/>
              <a:t>Build and test the design. </a:t>
            </a:r>
            <a:endParaRPr lang="en-US" i="1" dirty="0" smtClean="0">
              <a:solidFill>
                <a:schemeClr val="tx2">
                  <a:lumMod val="85000"/>
                  <a:lumOff val="15000"/>
                </a:schemeClr>
              </a:solidFill>
            </a:endParaRPr>
          </a:p>
          <a:p>
            <a:r>
              <a:rPr lang="en-US" dirty="0" smtClean="0"/>
              <a:t>Use test results to make appropriate and informed changes to design.</a:t>
            </a:r>
          </a:p>
          <a:p>
            <a:r>
              <a:rPr lang="en-US" dirty="0" smtClean="0"/>
              <a:t>Present your solution to class.</a:t>
            </a:r>
            <a:endParaRPr lang="en-US" dirty="0"/>
          </a:p>
        </p:txBody>
      </p:sp>
    </p:spTree>
    <p:extLst>
      <p:ext uri="{BB962C8B-B14F-4D97-AF65-F5344CB8AC3E}">
        <p14:creationId xmlns:p14="http://schemas.microsoft.com/office/powerpoint/2010/main" val="364357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60"/>
            <a:ext cx="8229600" cy="1143000"/>
          </a:xfrm>
        </p:spPr>
        <p:txBody>
          <a:bodyPr>
            <a:normAutofit/>
          </a:bodyPr>
          <a:lstStyle/>
          <a:p>
            <a:r>
              <a:rPr lang="en-US" sz="4000" dirty="0" smtClean="0"/>
              <a:t>Project Parts </a:t>
            </a:r>
            <a:r>
              <a:rPr lang="en-US" sz="4000" dirty="0" smtClean="0"/>
              <a:t>List:</a:t>
            </a:r>
            <a:endParaRPr lang="en-US" sz="4000" dirty="0"/>
          </a:p>
        </p:txBody>
      </p:sp>
      <p:sp>
        <p:nvSpPr>
          <p:cNvPr id="3" name="Content Placeholder 2"/>
          <p:cNvSpPr>
            <a:spLocks noGrp="1"/>
          </p:cNvSpPr>
          <p:nvPr>
            <p:ph sz="half" idx="1"/>
          </p:nvPr>
        </p:nvSpPr>
        <p:spPr>
          <a:xfrm>
            <a:off x="457200" y="1062206"/>
            <a:ext cx="4038600" cy="4525963"/>
          </a:xfrm>
        </p:spPr>
        <p:txBody>
          <a:bodyPr>
            <a:noAutofit/>
          </a:bodyPr>
          <a:lstStyle/>
          <a:p>
            <a:r>
              <a:rPr lang="en-US" sz="2200" dirty="0"/>
              <a:t>TI-Nspire CX family or TI-84 </a:t>
            </a:r>
            <a:r>
              <a:rPr lang="en-US" sz="2200" dirty="0" smtClean="0"/>
              <a:t>Plus CE </a:t>
            </a:r>
            <a:r>
              <a:rPr lang="en-US" sz="2200" dirty="0"/>
              <a:t>Graphing Calculator</a:t>
            </a:r>
          </a:p>
          <a:p>
            <a:pPr lvl="0"/>
            <a:r>
              <a:rPr lang="en-US" sz="2200" dirty="0"/>
              <a:t>TI-</a:t>
            </a:r>
            <a:r>
              <a:rPr lang="en-US" sz="2200" dirty="0" smtClean="0"/>
              <a:t>Innovator™ </a:t>
            </a:r>
            <a:r>
              <a:rPr lang="en-US" sz="2200" dirty="0"/>
              <a:t>Hub</a:t>
            </a:r>
          </a:p>
          <a:p>
            <a:r>
              <a:rPr lang="en-US" sz="2200" dirty="0"/>
              <a:t>External Battery for TI-Innovator™ </a:t>
            </a:r>
            <a:endParaRPr lang="en-US" sz="2200" dirty="0" smtClean="0"/>
          </a:p>
          <a:p>
            <a:r>
              <a:rPr lang="en-US" sz="2200" dirty="0" smtClean="0"/>
              <a:t>Hall </a:t>
            </a:r>
            <a:r>
              <a:rPr lang="en-US" sz="2200" dirty="0"/>
              <a:t>Effect (magnetic) Sensor </a:t>
            </a:r>
            <a:endParaRPr lang="en-US" sz="2200" dirty="0" smtClean="0"/>
          </a:p>
          <a:p>
            <a:r>
              <a:rPr lang="en-US" sz="2200" dirty="0" smtClean="0"/>
              <a:t>Temperature </a:t>
            </a:r>
            <a:r>
              <a:rPr lang="en-US" sz="2200" dirty="0"/>
              <a:t>Sensor </a:t>
            </a:r>
            <a:endParaRPr lang="en-US" sz="2200" dirty="0" smtClean="0"/>
          </a:p>
          <a:p>
            <a:r>
              <a:rPr lang="en-US" sz="2200" dirty="0" smtClean="0"/>
              <a:t>*2 white LEDs </a:t>
            </a:r>
          </a:p>
          <a:p>
            <a:r>
              <a:rPr lang="en-US" sz="2200" dirty="0" smtClean="0"/>
              <a:t>*Continuous </a:t>
            </a:r>
            <a:r>
              <a:rPr lang="en-US" sz="2200" dirty="0"/>
              <a:t>Servo Motor in TI-Innovator™ I/O </a:t>
            </a:r>
            <a:r>
              <a:rPr lang="en-US" sz="2200" dirty="0" smtClean="0"/>
              <a:t>Pack</a:t>
            </a:r>
            <a:endParaRPr lang="en-US" sz="2200" dirty="0"/>
          </a:p>
        </p:txBody>
      </p:sp>
      <p:sp>
        <p:nvSpPr>
          <p:cNvPr id="4" name="Content Placeholder 3"/>
          <p:cNvSpPr>
            <a:spLocks noGrp="1"/>
          </p:cNvSpPr>
          <p:nvPr>
            <p:ph sz="half" idx="2"/>
          </p:nvPr>
        </p:nvSpPr>
        <p:spPr>
          <a:xfrm>
            <a:off x="4648200" y="1022572"/>
            <a:ext cx="4038600" cy="4525963"/>
          </a:xfrm>
        </p:spPr>
        <p:txBody>
          <a:bodyPr>
            <a:normAutofit/>
          </a:bodyPr>
          <a:lstStyle/>
          <a:p>
            <a:r>
              <a:rPr lang="en-US" sz="2200" dirty="0" smtClean="0"/>
              <a:t>Car** </a:t>
            </a:r>
          </a:p>
          <a:p>
            <a:pPr lvl="0"/>
            <a:r>
              <a:rPr lang="en-US" sz="2200" dirty="0" smtClean="0"/>
              <a:t>¾</a:t>
            </a:r>
            <a:r>
              <a:rPr lang="en-US" sz="2200" dirty="0"/>
              <a:t>” Rare Earth Magnetic disk</a:t>
            </a:r>
          </a:p>
          <a:p>
            <a:pPr lvl="0"/>
            <a:r>
              <a:rPr lang="en-US" sz="2200" dirty="0" smtClean="0"/>
              <a:t>Plastic pet toy</a:t>
            </a:r>
            <a:endParaRPr lang="en-US" sz="2200" dirty="0"/>
          </a:p>
          <a:p>
            <a:pPr lvl="0"/>
            <a:r>
              <a:rPr lang="en-US" sz="2200" dirty="0"/>
              <a:t>Plastic (Saran) wrap</a:t>
            </a:r>
          </a:p>
          <a:p>
            <a:pPr lvl="0"/>
            <a:r>
              <a:rPr lang="en-US" sz="2200" dirty="0"/>
              <a:t>Tape</a:t>
            </a:r>
          </a:p>
          <a:p>
            <a:r>
              <a:rPr lang="en-US" sz="2200" dirty="0"/>
              <a:t>Safety </a:t>
            </a:r>
            <a:r>
              <a:rPr lang="en-US" sz="2200" dirty="0" smtClean="0"/>
              <a:t>Scissor</a:t>
            </a:r>
            <a:r>
              <a:rPr lang="en-US" sz="2400" dirty="0" smtClean="0"/>
              <a:t>s</a:t>
            </a:r>
            <a:endParaRPr lang="en-US" sz="2400" dirty="0"/>
          </a:p>
        </p:txBody>
      </p:sp>
      <p:sp>
        <p:nvSpPr>
          <p:cNvPr id="6" name="TextBox 5"/>
          <p:cNvSpPr txBox="1"/>
          <p:nvPr/>
        </p:nvSpPr>
        <p:spPr>
          <a:xfrm>
            <a:off x="4495800" y="4730669"/>
            <a:ext cx="4572000" cy="1292662"/>
          </a:xfrm>
          <a:prstGeom prst="rect">
            <a:avLst/>
          </a:prstGeom>
          <a:noFill/>
        </p:spPr>
        <p:txBody>
          <a:bodyPr wrap="square" rtlCol="0">
            <a:spAutoFit/>
          </a:bodyPr>
          <a:lstStyle/>
          <a:p>
            <a:pPr marL="285750" indent="-285750">
              <a:buFont typeface="Arial" charset="0"/>
              <a:buChar char="•"/>
            </a:pPr>
            <a:r>
              <a:rPr lang="en-US" sz="1600" dirty="0" smtClean="0"/>
              <a:t>*Included in  </a:t>
            </a:r>
            <a:r>
              <a:rPr lang="en-US" sz="1600" dirty="0"/>
              <a:t>TI-Innovator™ I/O </a:t>
            </a:r>
            <a:r>
              <a:rPr lang="en-US" sz="1600" dirty="0" smtClean="0"/>
              <a:t>Pack, or can be purchased in kits that contain 5 of the sensors. </a:t>
            </a:r>
          </a:p>
          <a:p>
            <a:pPr marL="285750" indent="-285750">
              <a:buFont typeface="Arial" charset="0"/>
              <a:buChar char="•"/>
            </a:pPr>
            <a:r>
              <a:rPr lang="en-US" sz="1600" dirty="0" smtClean="0"/>
              <a:t>** Google search for fashion doll car</a:t>
            </a:r>
            <a:endParaRPr lang="en-US" sz="1600" dirty="0"/>
          </a:p>
          <a:p>
            <a:pPr marL="285750" indent="-285750">
              <a:buFont typeface="Arial" charset="0"/>
              <a:buChar char="•"/>
            </a:pPr>
            <a:endParaRPr lang="en-US" sz="1400" dirty="0"/>
          </a:p>
        </p:txBody>
      </p:sp>
    </p:spTree>
    <p:extLst>
      <p:ext uri="{BB962C8B-B14F-4D97-AF65-F5344CB8AC3E}">
        <p14:creationId xmlns:p14="http://schemas.microsoft.com/office/powerpoint/2010/main" val="363911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2017-09-27 car alarm title photo.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700" y="152400"/>
            <a:ext cx="9131300" cy="6540500"/>
          </a:xfrm>
          <a:prstGeom prst="rect">
            <a:avLst/>
          </a:prstGeom>
        </p:spPr>
      </p:pic>
      <p:sp>
        <p:nvSpPr>
          <p:cNvPr id="2" name="Rectangle 1"/>
          <p:cNvSpPr/>
          <p:nvPr/>
        </p:nvSpPr>
        <p:spPr>
          <a:xfrm>
            <a:off x="3173315" y="-4465"/>
            <a:ext cx="376256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EXAMPLE: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7988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 Introduction to Programming</a:t>
            </a:r>
            <a:endParaRPr lang="en-US" dirty="0"/>
          </a:p>
        </p:txBody>
      </p:sp>
      <p:sp>
        <p:nvSpPr>
          <p:cNvPr id="5" name="Text Placeholder 2"/>
          <p:cNvSpPr>
            <a:spLocks noGrp="1"/>
          </p:cNvSpPr>
          <p:nvPr>
            <p:ph type="body" idx="1"/>
          </p:nvPr>
        </p:nvSpPr>
        <p:spPr>
          <a:xfrm>
            <a:off x="722313" y="2906713"/>
            <a:ext cx="7772400" cy="1500187"/>
          </a:xfrm>
        </p:spPr>
        <p:txBody>
          <a:bodyPr/>
          <a:lstStyle/>
          <a:p>
            <a:r>
              <a:rPr lang="en-US" dirty="0" smtClean="0"/>
              <a:t>Optional- Review of Basic Programming Skills</a:t>
            </a:r>
            <a:endParaRPr lang="en-US" dirty="0"/>
          </a:p>
        </p:txBody>
      </p:sp>
    </p:spTree>
    <p:extLst>
      <p:ext uri="{BB962C8B-B14F-4D97-AF65-F5344CB8AC3E}">
        <p14:creationId xmlns:p14="http://schemas.microsoft.com/office/powerpoint/2010/main" val="47050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86" y="354864"/>
            <a:ext cx="3495371" cy="5632743"/>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17505" y="1775572"/>
            <a:ext cx="4375297" cy="3181438"/>
          </a:xfrm>
          <a:prstGeom prst="rect">
            <a:avLst/>
          </a:prstGeom>
        </p:spPr>
      </p:pic>
      <p:sp>
        <p:nvSpPr>
          <p:cNvPr id="5" name="Text Box 5"/>
          <p:cNvSpPr txBox="1">
            <a:spLocks noChangeArrowheads="1"/>
          </p:cNvSpPr>
          <p:nvPr/>
        </p:nvSpPr>
        <p:spPr bwMode="auto">
          <a:xfrm>
            <a:off x="3657600" y="88590"/>
            <a:ext cx="5416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r>
              <a:rPr lang="en-US" altLang="en-US" sz="2800" dirty="0" smtClean="0">
                <a:solidFill>
                  <a:srgbClr val="000000"/>
                </a:solidFill>
              </a:rPr>
              <a:t>Important Keys on your </a:t>
            </a:r>
          </a:p>
          <a:p>
            <a:pPr algn="ctr">
              <a:spcBef>
                <a:spcPct val="0"/>
              </a:spcBef>
            </a:pPr>
            <a:r>
              <a:rPr lang="en-US" altLang="en-US" sz="2800" dirty="0" smtClean="0">
                <a:solidFill>
                  <a:srgbClr val="C00000"/>
                </a:solidFill>
              </a:rPr>
              <a:t>TI-Nspire CX </a:t>
            </a:r>
            <a:endParaRPr lang="en-US" altLang="en-US" sz="2800" dirty="0">
              <a:solidFill>
                <a:srgbClr val="C00000"/>
              </a:solidFill>
            </a:endParaRPr>
          </a:p>
        </p:txBody>
      </p:sp>
      <p:sp>
        <p:nvSpPr>
          <p:cNvPr id="6" name="Rounded Rectangle 5"/>
          <p:cNvSpPr/>
          <p:nvPr/>
        </p:nvSpPr>
        <p:spPr>
          <a:xfrm>
            <a:off x="4911633" y="585497"/>
            <a:ext cx="298704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grpSp>
        <p:nvGrpSpPr>
          <p:cNvPr id="7" name="Group 6"/>
          <p:cNvGrpSpPr/>
          <p:nvPr/>
        </p:nvGrpSpPr>
        <p:grpSpPr>
          <a:xfrm>
            <a:off x="3825792" y="1115411"/>
            <a:ext cx="3437897" cy="544001"/>
            <a:chOff x="6153150" y="2008699"/>
            <a:chExt cx="2117057" cy="544001"/>
          </a:xfrm>
        </p:grpSpPr>
        <p:cxnSp>
          <p:nvCxnSpPr>
            <p:cNvPr id="9" name="Straight Arrow Connector 8"/>
            <p:cNvCxnSpPr/>
            <p:nvPr/>
          </p:nvCxnSpPr>
          <p:spPr>
            <a:xfrm flipH="1">
              <a:off x="6153150" y="2257425"/>
              <a:ext cx="704850" cy="2952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6803357" y="2008699"/>
              <a:ext cx="1466850" cy="369332"/>
            </a:xfrm>
            <a:prstGeom prst="rect">
              <a:avLst/>
            </a:prstGeom>
            <a:noFill/>
          </p:spPr>
          <p:txBody>
            <a:bodyPr wrap="square" rtlCol="0">
              <a:spAutoFit/>
            </a:bodyPr>
            <a:lstStyle/>
            <a:p>
              <a:r>
                <a:rPr lang="en-US" b="1" dirty="0" smtClean="0">
                  <a:solidFill>
                    <a:srgbClr val="00B050"/>
                  </a:solidFill>
                </a:rPr>
                <a:t>Click to get started</a:t>
              </a:r>
              <a:endParaRPr lang="en-US" b="1" dirty="0">
                <a:solidFill>
                  <a:srgbClr val="00B050"/>
                </a:solidFill>
              </a:endParaRPr>
            </a:p>
          </p:txBody>
        </p:sp>
      </p:grpSp>
    </p:spTree>
    <p:extLst>
      <p:ext uri="{BB962C8B-B14F-4D97-AF65-F5344CB8AC3E}">
        <p14:creationId xmlns:p14="http://schemas.microsoft.com/office/powerpoint/2010/main" val="304716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D1BCB"/>
                </a:solidFill>
              </a:rPr>
              <a:t>Background: </a:t>
            </a:r>
            <a:r>
              <a:rPr lang="en-US" dirty="0" smtClean="0"/>
              <a:t>Programming tips</a:t>
            </a:r>
            <a:endParaRPr lang="en-US" dirty="0"/>
          </a:p>
        </p:txBody>
      </p:sp>
      <p:sp>
        <p:nvSpPr>
          <p:cNvPr id="3" name="Content Placeholder 2"/>
          <p:cNvSpPr>
            <a:spLocks noGrp="1"/>
          </p:cNvSpPr>
          <p:nvPr>
            <p:ph idx="1"/>
          </p:nvPr>
        </p:nvSpPr>
        <p:spPr>
          <a:xfrm>
            <a:off x="128588" y="1055803"/>
            <a:ext cx="3742372" cy="5673610"/>
          </a:xfrm>
        </p:spPr>
        <p:txBody>
          <a:bodyPr>
            <a:normAutofit fontScale="77500" lnSpcReduction="20000"/>
          </a:bodyPr>
          <a:lstStyle/>
          <a:p>
            <a:r>
              <a:rPr lang="en-US" sz="2300" b="1" dirty="0" smtClean="0">
                <a:solidFill>
                  <a:srgbClr val="FF0000"/>
                </a:solidFill>
              </a:rPr>
              <a:t>To break a program press and hold the ON key until you receive a dialogue box.</a:t>
            </a:r>
          </a:p>
          <a:p>
            <a:r>
              <a:rPr lang="en-US" sz="2300" dirty="0" smtClean="0">
                <a:cs typeface="TI-Nspire Regular"/>
              </a:rPr>
              <a:t>© Represents a comment.  Anything typed following this symbol is ignored by the program.  The information is provided for the programmer</a:t>
            </a:r>
            <a:endParaRPr lang="en-US" sz="2300" dirty="0"/>
          </a:p>
          <a:p>
            <a:r>
              <a:rPr lang="en-US" sz="2300" b="1" dirty="0" smtClean="0"/>
              <a:t>To enclose a block of commands in a loop, do the following:</a:t>
            </a:r>
          </a:p>
          <a:p>
            <a:pPr lvl="1"/>
            <a:r>
              <a:rPr lang="en-US" sz="2300" dirty="0" smtClean="0"/>
              <a:t>Step 1: Move your cursor to the line below the block</a:t>
            </a:r>
          </a:p>
          <a:p>
            <a:pPr lvl="1"/>
            <a:r>
              <a:rPr lang="en-US" sz="2300" dirty="0" smtClean="0"/>
              <a:t>Step 2: Press and hold SHIFT, then press UP repeatedly to highlight the block</a:t>
            </a:r>
          </a:p>
          <a:p>
            <a:pPr lvl="1"/>
            <a:r>
              <a:rPr lang="en-US" sz="2300" dirty="0" smtClean="0"/>
              <a:t>Step 3: Press MENU, Control then select For</a:t>
            </a:r>
            <a:r>
              <a:rPr lang="mr-IN" sz="2300" dirty="0" smtClean="0"/>
              <a:t>…</a:t>
            </a:r>
            <a:r>
              <a:rPr lang="en-US" sz="2300" dirty="0" err="1" smtClean="0"/>
              <a:t>EndFor</a:t>
            </a:r>
            <a:r>
              <a:rPr lang="en-US" sz="2300" dirty="0" smtClean="0"/>
              <a:t> or another loop from the Program Editor menu.</a:t>
            </a:r>
          </a:p>
          <a:p>
            <a:endParaRPr lang="en-US" sz="2300" dirty="0"/>
          </a:p>
          <a:p>
            <a:endParaRPr lang="en-US" dirty="0"/>
          </a:p>
        </p:txBody>
      </p:sp>
      <p:sp>
        <p:nvSpPr>
          <p:cNvPr id="6" name="Rounded Rectangle 5"/>
          <p:cNvSpPr/>
          <p:nvPr/>
        </p:nvSpPr>
        <p:spPr>
          <a:xfrm>
            <a:off x="5492669" y="1238250"/>
            <a:ext cx="3366024" cy="690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a:t>
            </a:r>
            <a:r>
              <a:rPr lang="en-US" sz="2400" b="1" dirty="0" err="1" smtClean="0"/>
              <a:t>Nspire</a:t>
            </a:r>
            <a:r>
              <a:rPr lang="en-US" sz="2400" b="1" dirty="0" smtClean="0"/>
              <a:t> CX</a:t>
            </a:r>
            <a:endParaRPr lang="en-US" sz="2400" b="1"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51939" y="2436054"/>
            <a:ext cx="5095835" cy="3157467"/>
          </a:xfrm>
          <a:prstGeom prst="rect">
            <a:avLst/>
          </a:prstGeom>
        </p:spPr>
      </p:pic>
    </p:spTree>
    <p:extLst>
      <p:ext uri="{BB962C8B-B14F-4D97-AF65-F5344CB8AC3E}">
        <p14:creationId xmlns:p14="http://schemas.microsoft.com/office/powerpoint/2010/main" val="3434907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Student Task: </a:t>
            </a:r>
            <a:r>
              <a:rPr lang="en-US" sz="3200" dirty="0" smtClean="0"/>
              <a:t>Create and execute a program to display “Hello World”</a:t>
            </a:r>
            <a:endParaRPr lang="en-US" sz="3200" dirty="0"/>
          </a:p>
        </p:txBody>
      </p:sp>
      <p:sp>
        <p:nvSpPr>
          <p:cNvPr id="3" name="Content Placeholder 2"/>
          <p:cNvSpPr>
            <a:spLocks noGrp="1"/>
          </p:cNvSpPr>
          <p:nvPr>
            <p:ph sz="half" idx="1"/>
          </p:nvPr>
        </p:nvSpPr>
        <p:spPr>
          <a:xfrm>
            <a:off x="449239" y="1600199"/>
            <a:ext cx="4038600" cy="4525963"/>
          </a:xfrm>
        </p:spPr>
        <p:txBody>
          <a:bodyPr>
            <a:noAutofit/>
          </a:bodyPr>
          <a:lstStyle/>
          <a:p>
            <a:pPr lvl="0">
              <a:buFont typeface="Wingdings" panose="05000000000000000000" pitchFamily="2" charset="2"/>
              <a:buChar char="ü"/>
            </a:pPr>
            <a:r>
              <a:rPr lang="en-US" sz="2500" dirty="0" smtClean="0"/>
              <a:t>Write </a:t>
            </a:r>
            <a:r>
              <a:rPr lang="en-US" sz="2500" dirty="0"/>
              <a:t>a program that displays a text message on the calculator using the </a:t>
            </a:r>
            <a:r>
              <a:rPr lang="en-US" sz="2500" dirty="0" err="1"/>
              <a:t>Disp</a:t>
            </a:r>
            <a:r>
              <a:rPr lang="en-US" sz="2500" dirty="0"/>
              <a:t> </a:t>
            </a:r>
            <a:r>
              <a:rPr lang="en-US" sz="2500" dirty="0" smtClean="0"/>
              <a:t>command</a:t>
            </a:r>
            <a:r>
              <a:rPr lang="en-US" sz="2500" dirty="0"/>
              <a:t>.</a:t>
            </a:r>
            <a:r>
              <a:rPr lang="en-US" sz="2500" b="1" dirty="0"/>
              <a:t> </a:t>
            </a:r>
            <a:endParaRPr lang="en-US" sz="2500" b="1" dirty="0" smtClean="0"/>
          </a:p>
          <a:p>
            <a:pPr lvl="0">
              <a:buFont typeface="Wingdings" panose="05000000000000000000" pitchFamily="2" charset="2"/>
              <a:buChar char="ü"/>
            </a:pPr>
            <a:r>
              <a:rPr lang="en-US" sz="2500" dirty="0"/>
              <a:t>Write a program that displays a text message on the calculator 10 times using For command</a:t>
            </a:r>
            <a:r>
              <a:rPr lang="en-US" sz="2500" dirty="0" smtClean="0"/>
              <a:t>.</a:t>
            </a:r>
          </a:p>
          <a:p>
            <a:pPr>
              <a:buFont typeface="Wingdings" panose="05000000000000000000" pitchFamily="2" charset="2"/>
              <a:buChar char="ü"/>
            </a:pPr>
            <a:r>
              <a:rPr lang="en-US" sz="2500" dirty="0"/>
              <a:t>Try a different type of </a:t>
            </a:r>
            <a:r>
              <a:rPr lang="en-US" sz="2500" dirty="0" smtClean="0"/>
              <a:t>loop</a:t>
            </a:r>
            <a:endParaRPr lang="en-US" sz="2500" dirty="0"/>
          </a:p>
        </p:txBody>
      </p:sp>
      <p:sp>
        <p:nvSpPr>
          <p:cNvPr id="6" name="Content Placeholder 5"/>
          <p:cNvSpPr>
            <a:spLocks noGrp="1"/>
          </p:cNvSpPr>
          <p:nvPr>
            <p:ph sz="half" idx="2"/>
          </p:nvPr>
        </p:nvSpPr>
        <p:spPr/>
        <p:txBody>
          <a:bodyPr/>
          <a:lstStyle/>
          <a:p>
            <a:endParaRPr lang="en-US"/>
          </a:p>
        </p:txBody>
      </p:sp>
      <p:sp>
        <p:nvSpPr>
          <p:cNvPr id="7" name="Content Placeholder 3"/>
          <p:cNvSpPr txBox="1">
            <a:spLocks/>
          </p:cNvSpPr>
          <p:nvPr/>
        </p:nvSpPr>
        <p:spPr>
          <a:xfrm>
            <a:off x="4654296" y="1615440"/>
            <a:ext cx="4038600" cy="4525963"/>
          </a:xfrm>
          <a:prstGeom prst="rect">
            <a:avLst/>
          </a:prstGeom>
          <a:solidFill>
            <a:schemeClr val="bg2">
              <a:lumMod val="85000"/>
            </a:schemeClr>
          </a:solidFill>
        </p:spPr>
        <p:txBody>
          <a:bodyPr vert="horz" lIns="91440" tIns="45720" rIns="91440" bIns="45720" rtlCol="0">
            <a:normAutofit/>
          </a:bodyPr>
          <a:lstStyle>
            <a:lvl1pPr marL="342900" indent="-342900" algn="l" defTabSz="914400" rtl="0" eaLnBrk="1" latinLnBrk="0" hangingPunct="1">
              <a:spcBef>
                <a:spcPts val="600"/>
              </a:spcBef>
              <a:buFont typeface="Lucida Grande"/>
              <a:buChar char="»"/>
              <a:defRPr sz="2800" kern="1200">
                <a:solidFill>
                  <a:schemeClr val="tx1"/>
                </a:solidFill>
                <a:latin typeface="+mn-lt"/>
                <a:ea typeface="+mn-ea"/>
                <a:cs typeface="Myriad Pro"/>
              </a:defRPr>
            </a:lvl1pPr>
            <a:lvl2pPr marL="742950" indent="-285750" algn="l" defTabSz="914400" rtl="0" eaLnBrk="1" latinLnBrk="0" hangingPunct="1">
              <a:spcBef>
                <a:spcPts val="600"/>
              </a:spcBef>
              <a:buFont typeface="Lucida Grande"/>
              <a:buChar char="»"/>
              <a:defRPr sz="2400" kern="1200">
                <a:solidFill>
                  <a:schemeClr val="tx1"/>
                </a:solidFill>
                <a:latin typeface="+mn-lt"/>
                <a:ea typeface="+mn-ea"/>
                <a:cs typeface="Myriad Pro"/>
              </a:defRPr>
            </a:lvl2pPr>
            <a:lvl3pPr marL="11430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3pPr>
            <a:lvl4pPr marL="1600200" indent="-228600" algn="l" defTabSz="914400" rtl="0" eaLnBrk="1" latinLnBrk="0" hangingPunct="1">
              <a:spcBef>
                <a:spcPts val="600"/>
              </a:spcBef>
              <a:buFont typeface="Lucida Grande"/>
              <a:buChar char="»"/>
              <a:defRPr sz="1800" kern="1200">
                <a:solidFill>
                  <a:schemeClr val="tx1"/>
                </a:solidFill>
                <a:latin typeface="+mn-lt"/>
                <a:ea typeface="+mn-ea"/>
                <a:cs typeface="Myriad Pro"/>
              </a:defRPr>
            </a:lvl4pPr>
            <a:lvl5pPr marL="2057400" indent="-228600" algn="l" defTabSz="914400" rtl="0" eaLnBrk="1" latinLnBrk="0" hangingPunct="1">
              <a:spcBef>
                <a:spcPts val="600"/>
              </a:spcBef>
              <a:buFont typeface="Lucida Grande"/>
              <a:buChar char="»"/>
              <a:defRPr sz="1800" kern="120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Lucida Grande"/>
              <a:buNone/>
            </a:pPr>
            <a:endParaRPr lang="en-US" dirty="0" smtClean="0"/>
          </a:p>
          <a:p>
            <a:pPr marL="0" indent="0">
              <a:buFont typeface="Lucida Grande"/>
              <a:buNone/>
            </a:pPr>
            <a:r>
              <a:rPr lang="en-US" dirty="0" smtClean="0"/>
              <a:t>For i,1,10</a:t>
            </a:r>
          </a:p>
          <a:p>
            <a:pPr marL="0" indent="0">
              <a:buFont typeface="Lucida Grande"/>
              <a:buNone/>
            </a:pPr>
            <a:r>
              <a:rPr lang="en-US" dirty="0" err="1" smtClean="0"/>
              <a:t>Disp</a:t>
            </a:r>
            <a:r>
              <a:rPr lang="en-US" dirty="0" smtClean="0"/>
              <a:t> “Hello World”</a:t>
            </a:r>
          </a:p>
          <a:p>
            <a:pPr marL="0" indent="0">
              <a:buFont typeface="Lucida Grande"/>
              <a:buNone/>
            </a:pPr>
            <a:r>
              <a:rPr lang="en-US" dirty="0" smtClean="0"/>
              <a:t>End</a:t>
            </a:r>
          </a:p>
          <a:p>
            <a:pPr marL="0" indent="0">
              <a:buFont typeface="Lucida Grande"/>
              <a:buNone/>
            </a:pPr>
            <a:endParaRPr lang="en-US" dirty="0" smtClean="0"/>
          </a:p>
        </p:txBody>
      </p:sp>
      <p:sp>
        <p:nvSpPr>
          <p:cNvPr id="8" name="Rectangle 7"/>
          <p:cNvSpPr/>
          <p:nvPr/>
        </p:nvSpPr>
        <p:spPr>
          <a:xfrm>
            <a:off x="4808560" y="2715903"/>
            <a:ext cx="3717879"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Rounded Rectangle 8"/>
          <p:cNvSpPr/>
          <p:nvPr/>
        </p:nvSpPr>
        <p:spPr>
          <a:xfrm>
            <a:off x="4648200" y="1219200"/>
            <a:ext cx="403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Tree>
    <p:extLst>
      <p:ext uri="{BB962C8B-B14F-4D97-AF65-F5344CB8AC3E}">
        <p14:creationId xmlns:p14="http://schemas.microsoft.com/office/powerpoint/2010/main" val="862873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t>Note to the Teacher- </a:t>
            </a:r>
            <a:r>
              <a:rPr lang="en-US" sz="2400" dirty="0" smtClean="0"/>
              <a:t>10 Minutes of Code References for the Tasks</a:t>
            </a:r>
            <a:endParaRPr lang="en-US" sz="2400" dirty="0"/>
          </a:p>
        </p:txBody>
      </p:sp>
      <p:sp>
        <p:nvSpPr>
          <p:cNvPr id="3" name="Content Placeholder 2"/>
          <p:cNvSpPr>
            <a:spLocks noGrp="1"/>
          </p:cNvSpPr>
          <p:nvPr>
            <p:ph sz="half" idx="1"/>
          </p:nvPr>
        </p:nvSpPr>
        <p:spPr>
          <a:xfrm>
            <a:off x="457200" y="1600200"/>
            <a:ext cx="4565176" cy="5059907"/>
          </a:xfrm>
        </p:spPr>
        <p:txBody>
          <a:bodyPr>
            <a:normAutofit fontScale="47500" lnSpcReduction="20000"/>
          </a:bodyPr>
          <a:lstStyle/>
          <a:p>
            <a:r>
              <a:rPr lang="en-US" sz="3800" dirty="0" smtClean="0"/>
              <a:t>If students struggle with the above task, and/or have little to no experience with coding prior to this project, it is strongly recommended that students should complete 10 Minutes of Code lessons and/or start with the related Mood Ring project. </a:t>
            </a:r>
          </a:p>
          <a:p>
            <a:r>
              <a:rPr lang="en-US" sz="3800" dirty="0" smtClean="0"/>
              <a:t>Refer to the Teacher Notes PDF for additional information. </a:t>
            </a:r>
          </a:p>
          <a:p>
            <a:r>
              <a:rPr lang="en-US" sz="3800" dirty="0" smtClean="0"/>
              <a:t>For your convenience, specific references to 10 Minutes of Code can be found in the notes section on each slide involving a task. </a:t>
            </a:r>
            <a:endParaRPr lang="en-US" sz="3800" dirty="0"/>
          </a:p>
        </p:txBody>
      </p:sp>
      <p:sp>
        <p:nvSpPr>
          <p:cNvPr id="4" name="Content Placeholder 3"/>
          <p:cNvSpPr>
            <a:spLocks noGrp="1"/>
          </p:cNvSpPr>
          <p:nvPr>
            <p:ph sz="half" idx="2"/>
          </p:nvPr>
        </p:nvSpPr>
        <p:spPr/>
        <p:txBody>
          <a:bodyPr>
            <a:normAutofit fontScale="47500" lnSpcReduction="20000"/>
          </a:bodyPr>
          <a:lstStyle/>
          <a:p>
            <a:pPr lvl="1"/>
            <a:r>
              <a:rPr lang="en-US" sz="3800" b="1" dirty="0" smtClean="0"/>
              <a:t>10 Minute of Code Links:</a:t>
            </a:r>
          </a:p>
          <a:p>
            <a:pPr lvl="1">
              <a:buFont typeface="Wingdings" panose="05000000000000000000" pitchFamily="2" charset="2"/>
              <a:buChar char="§"/>
            </a:pPr>
            <a:r>
              <a:rPr lang="en-US" sz="3300" i="1" dirty="0" smtClean="0"/>
              <a:t>10 </a:t>
            </a:r>
            <a:r>
              <a:rPr lang="en-US" sz="3300" i="1" dirty="0"/>
              <a:t>MOC for TI-84 Plus: </a:t>
            </a:r>
            <a:r>
              <a:rPr lang="en-US" sz="3300" i="1" dirty="0">
                <a:hlinkClick r:id="rId2"/>
              </a:rPr>
              <a:t>https://</a:t>
            </a:r>
            <a:r>
              <a:rPr lang="en-US" sz="3300" i="1" dirty="0" smtClean="0">
                <a:hlinkClick r:id="rId2"/>
              </a:rPr>
              <a:t>education.ti.com/en/activities/ti-codes/84/10-minutes</a:t>
            </a:r>
            <a:endParaRPr lang="en-US" sz="3300" i="1" dirty="0" smtClean="0"/>
          </a:p>
          <a:p>
            <a:pPr lvl="1">
              <a:buFont typeface="Wingdings" panose="05000000000000000000" pitchFamily="2" charset="2"/>
              <a:buChar char="§"/>
            </a:pPr>
            <a:r>
              <a:rPr lang="en-US" sz="3300" i="1" dirty="0"/>
              <a:t>10 MOC for TI-Innovator for TI-84: </a:t>
            </a:r>
            <a:r>
              <a:rPr lang="en-US" sz="3300" i="1" dirty="0">
                <a:hlinkClick r:id="rId3"/>
              </a:rPr>
              <a:t>https://</a:t>
            </a:r>
            <a:r>
              <a:rPr lang="en-US" sz="3300" i="1" dirty="0" smtClean="0">
                <a:hlinkClick r:id="rId3"/>
              </a:rPr>
              <a:t>education.ti.com/en/activities/ti-codes/84/10-minutes-innovator</a:t>
            </a:r>
            <a:endParaRPr lang="en-US" sz="3300" i="1" dirty="0"/>
          </a:p>
          <a:p>
            <a:pPr lvl="1">
              <a:buFont typeface="Wingdings" panose="05000000000000000000" pitchFamily="2" charset="2"/>
              <a:buChar char="§"/>
            </a:pPr>
            <a:r>
              <a:rPr lang="en-US" sz="3300" i="1" dirty="0" smtClean="0"/>
              <a:t>10 </a:t>
            </a:r>
            <a:r>
              <a:rPr lang="en-US" sz="3300" i="1" dirty="0"/>
              <a:t>MOC for TI-Nspire CX: </a:t>
            </a:r>
            <a:r>
              <a:rPr lang="en-US" sz="3300" i="1" dirty="0">
                <a:hlinkClick r:id="rId4"/>
              </a:rPr>
              <a:t>https://education.ti.com/en/activities/ti-codes/nspire/10-minutes </a:t>
            </a:r>
            <a:r>
              <a:rPr lang="en-US" sz="3300" dirty="0" smtClean="0"/>
              <a:t>	</a:t>
            </a:r>
          </a:p>
          <a:p>
            <a:pPr lvl="1">
              <a:buFont typeface="Wingdings" panose="05000000000000000000" pitchFamily="2" charset="2"/>
              <a:buChar char="§"/>
            </a:pPr>
            <a:r>
              <a:rPr lang="en-US" sz="3300" i="1" dirty="0" smtClean="0"/>
              <a:t>10 </a:t>
            </a:r>
            <a:r>
              <a:rPr lang="en-US" sz="3300" i="1" dirty="0"/>
              <a:t>MOC with TI-Innovator for TI-Nspire CX: </a:t>
            </a:r>
            <a:r>
              <a:rPr lang="en-US" sz="3300" i="1" dirty="0">
                <a:hlinkClick r:id="rId5"/>
              </a:rPr>
              <a:t>https://education.ti.com/en/activities/ti-codes/nspire/10-minutes-innovator</a:t>
            </a:r>
            <a:endParaRPr lang="en-US" sz="3300" i="1" dirty="0"/>
          </a:p>
          <a:p>
            <a:pPr lvl="1">
              <a:buFont typeface="Wingdings" panose="05000000000000000000" pitchFamily="2" charset="2"/>
              <a:buChar char="§"/>
            </a:pPr>
            <a:endParaRPr lang="en-US" sz="2900" dirty="0"/>
          </a:p>
          <a:p>
            <a:endParaRPr lang="en-US" dirty="0"/>
          </a:p>
        </p:txBody>
      </p:sp>
    </p:spTree>
    <p:extLst>
      <p:ext uri="{BB962C8B-B14F-4D97-AF65-F5344CB8AC3E}">
        <p14:creationId xmlns:p14="http://schemas.microsoft.com/office/powerpoint/2010/main" val="124499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dirty="0"/>
              <a:t>.</a:t>
            </a:r>
            <a:r>
              <a:rPr lang="en-US" dirty="0" smtClean="0"/>
              <a:t> Introduction to the </a:t>
            </a:r>
            <a:r>
              <a:rPr lang="en-US" dirty="0" err="1" smtClean="0"/>
              <a:t>tI</a:t>
            </a:r>
            <a:r>
              <a:rPr lang="en-US" dirty="0" smtClean="0"/>
              <a:t>-Innovator Hub </a:t>
            </a:r>
            <a:endParaRPr lang="en-US" dirty="0"/>
          </a:p>
        </p:txBody>
      </p:sp>
    </p:spTree>
    <p:extLst>
      <p:ext uri="{BB962C8B-B14F-4D97-AF65-F5344CB8AC3E}">
        <p14:creationId xmlns:p14="http://schemas.microsoft.com/office/powerpoint/2010/main" val="298372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Tasks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90400556"/>
              </p:ext>
            </p:extLst>
          </p:nvPr>
        </p:nvGraphicFramePr>
        <p:xfrm>
          <a:off x="457200" y="1447801"/>
          <a:ext cx="8229600" cy="2154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3981377366"/>
              </p:ext>
            </p:extLst>
          </p:nvPr>
        </p:nvGraphicFramePr>
        <p:xfrm>
          <a:off x="457200" y="3793524"/>
          <a:ext cx="8229600" cy="232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8450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76200"/>
            <a:ext cx="8566030" cy="1143000"/>
          </a:xfrm>
        </p:spPr>
        <p:txBody>
          <a:bodyPr>
            <a:normAutofit fontScale="90000"/>
          </a:bodyPr>
          <a:lstStyle/>
          <a:p>
            <a:r>
              <a:rPr lang="en-US" i="1" dirty="0"/>
              <a:t>Introduction to the </a:t>
            </a:r>
            <a:r>
              <a:rPr lang="en-US" sz="4000" i="1" dirty="0" smtClean="0"/>
              <a:t>TI-Innovator</a:t>
            </a:r>
            <a:r>
              <a:rPr lang="en-US" i="1" dirty="0" smtClean="0"/>
              <a:t>™ </a:t>
            </a:r>
            <a:r>
              <a:rPr lang="en-US" i="1" dirty="0"/>
              <a:t>Hub </a:t>
            </a:r>
            <a:endParaRPr lang="en-US" dirty="0"/>
          </a:p>
        </p:txBody>
      </p:sp>
      <p:sp>
        <p:nvSpPr>
          <p:cNvPr id="3" name="Content Placeholder 2"/>
          <p:cNvSpPr>
            <a:spLocks noGrp="1"/>
          </p:cNvSpPr>
          <p:nvPr>
            <p:ph idx="1"/>
          </p:nvPr>
        </p:nvSpPr>
        <p:spPr>
          <a:xfrm>
            <a:off x="457200" y="1447800"/>
            <a:ext cx="6305909" cy="4495800"/>
          </a:xfrm>
        </p:spPr>
        <p:txBody>
          <a:bodyPr>
            <a:normAutofit fontScale="92500" lnSpcReduction="10000"/>
          </a:bodyPr>
          <a:lstStyle/>
          <a:p>
            <a:r>
              <a:rPr lang="en-US" dirty="0" smtClean="0"/>
              <a:t>TI-Innovator Hub is a microcontroller controlled by the Calculator.  The microcontroller inside is the MSP432 that is in many real world products.</a:t>
            </a:r>
          </a:p>
          <a:p>
            <a:r>
              <a:rPr lang="en-US" dirty="0" smtClean="0"/>
              <a:t>It has a built in RED LED, COLOR LED, SPEAKER and BRIGHTNESS sensor. </a:t>
            </a:r>
          </a:p>
          <a:p>
            <a:r>
              <a:rPr lang="en-US" dirty="0" smtClean="0"/>
              <a:t>It is programmed by the calculator using TI-Basic. </a:t>
            </a:r>
            <a:endParaRPr lang="en-US" dirty="0"/>
          </a:p>
        </p:txBody>
      </p:sp>
      <p:pic>
        <p:nvPicPr>
          <p:cNvPr id="4" name="Picture 3"/>
          <p:cNvPicPr/>
          <p:nvPr/>
        </p:nvPicPr>
        <p:blipFill rotWithShape="1">
          <a:blip r:embed="rId3" cstate="email">
            <a:extLst>
              <a:ext uri="{28A0092B-C50C-407E-A947-70E740481C1C}">
                <a14:useLocalDpi xmlns:a14="http://schemas.microsoft.com/office/drawing/2010/main" val="0"/>
              </a:ext>
            </a:extLst>
          </a:blip>
          <a:srcRect l="66320" b="4456"/>
          <a:stretch/>
        </p:blipFill>
        <p:spPr bwMode="auto">
          <a:xfrm>
            <a:off x="6763110" y="2070959"/>
            <a:ext cx="2104846" cy="26045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049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a:t>Student </a:t>
            </a:r>
            <a:r>
              <a:rPr lang="en-US" b="1" dirty="0" smtClean="0"/>
              <a:t>Task: </a:t>
            </a:r>
            <a:r>
              <a:rPr lang="en-US" dirty="0"/>
              <a:t>Write Program to Display Colors</a:t>
            </a: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ü"/>
            </a:pPr>
            <a:r>
              <a:rPr lang="en-US" b="1" i="1" dirty="0" smtClean="0"/>
              <a:t>Student </a:t>
            </a:r>
            <a:r>
              <a:rPr lang="en-US" b="1" i="1" dirty="0"/>
              <a:t>Task: </a:t>
            </a:r>
            <a:r>
              <a:rPr lang="en-US" dirty="0" smtClean="0"/>
              <a:t>Write Program to Display Colors</a:t>
            </a:r>
          </a:p>
          <a:p>
            <a:pPr lvl="1"/>
            <a:r>
              <a:rPr lang="en-US" dirty="0" smtClean="0"/>
              <a:t>Create and execute a program using the COLOR command to display different colors using the Red-Green-Blue LED.</a:t>
            </a:r>
          </a:p>
          <a:p>
            <a:pPr marL="457200" lvl="1" indent="0">
              <a:buNone/>
            </a:pPr>
            <a:endParaRPr lang="en-US" dirty="0" smtClean="0"/>
          </a:p>
        </p:txBody>
      </p:sp>
      <p:sp>
        <p:nvSpPr>
          <p:cNvPr id="4" name="Content Placeholder 3"/>
          <p:cNvSpPr>
            <a:spLocks noGrp="1"/>
          </p:cNvSpPr>
          <p:nvPr>
            <p:ph sz="half" idx="2"/>
          </p:nvPr>
        </p:nvSpPr>
        <p:spPr>
          <a:solidFill>
            <a:schemeClr val="bg2">
              <a:lumMod val="85000"/>
            </a:schemeClr>
          </a:solidFill>
        </p:spPr>
        <p:txBody>
          <a:bodyPr>
            <a:normAutofit/>
          </a:bodyPr>
          <a:lstStyle/>
          <a:p>
            <a:pPr marL="0" indent="0">
              <a:buNone/>
            </a:pPr>
            <a:r>
              <a:rPr lang="en-US" dirty="0" smtClean="0"/>
              <a:t>Example Code: </a:t>
            </a:r>
          </a:p>
          <a:p>
            <a:pPr marL="0" indent="0">
              <a:buNone/>
            </a:pPr>
            <a:endParaRPr lang="en-US" dirty="0" smtClean="0"/>
          </a:p>
          <a:p>
            <a:pPr marL="0" indent="0">
              <a:buNone/>
            </a:pPr>
            <a:r>
              <a:rPr lang="en-US" sz="2000" dirty="0" smtClean="0"/>
              <a:t>Send "SET </a:t>
            </a:r>
            <a:r>
              <a:rPr lang="en-US" sz="2000" dirty="0"/>
              <a:t>COLOR 255 0 0</a:t>
            </a:r>
            <a:r>
              <a:rPr lang="en-US" sz="2000" dirty="0" smtClean="0"/>
              <a:t>”</a:t>
            </a:r>
            <a:endParaRPr lang="en-US" sz="2000" dirty="0"/>
          </a:p>
          <a:p>
            <a:pPr marL="0" indent="0">
              <a:buNone/>
            </a:pPr>
            <a:r>
              <a:rPr lang="en-US" sz="2000" dirty="0"/>
              <a:t>Wait 1</a:t>
            </a:r>
          </a:p>
          <a:p>
            <a:pPr marL="0" indent="0">
              <a:buNone/>
            </a:pPr>
            <a:r>
              <a:rPr lang="en-US" sz="2000" dirty="0" smtClean="0"/>
              <a:t>Send "SET </a:t>
            </a:r>
            <a:r>
              <a:rPr lang="en-US" sz="2000" dirty="0"/>
              <a:t>COLOR 255 0 255</a:t>
            </a:r>
            <a:r>
              <a:rPr lang="en-US" sz="2000" dirty="0" smtClean="0"/>
              <a:t>”</a:t>
            </a:r>
            <a:endParaRPr lang="en-US" sz="2000" dirty="0"/>
          </a:p>
          <a:p>
            <a:pPr marL="0" indent="0">
              <a:buNone/>
            </a:pPr>
            <a:r>
              <a:rPr lang="en-US" sz="2000" dirty="0"/>
              <a:t>Wait 1</a:t>
            </a:r>
          </a:p>
          <a:p>
            <a:pPr marL="0" indent="0">
              <a:buNone/>
            </a:pPr>
            <a:r>
              <a:rPr lang="en-US" sz="2000" dirty="0" smtClean="0"/>
              <a:t>Send "SET </a:t>
            </a:r>
            <a:r>
              <a:rPr lang="en-US" sz="2000" dirty="0"/>
              <a:t>COLOR 255 127 80</a:t>
            </a:r>
            <a:r>
              <a:rPr lang="en-US" sz="2000" dirty="0" smtClean="0"/>
              <a:t>”</a:t>
            </a:r>
            <a:endParaRPr lang="en-US" sz="2000" dirty="0"/>
          </a:p>
          <a:p>
            <a:pPr marL="0" indent="0">
              <a:buNone/>
            </a:pPr>
            <a:r>
              <a:rPr lang="en-US" sz="2000" dirty="0"/>
              <a:t>Wait 1</a:t>
            </a:r>
          </a:p>
          <a:p>
            <a:pPr marL="0" indent="0">
              <a:buNone/>
            </a:pPr>
            <a:r>
              <a:rPr lang="en-US" sz="2000" dirty="0" smtClean="0"/>
              <a:t>Send "SET </a:t>
            </a:r>
            <a:r>
              <a:rPr lang="en-US" sz="2000" dirty="0"/>
              <a:t>COLOR 0 0 0</a:t>
            </a:r>
            <a:r>
              <a:rPr lang="en-US" sz="2000" dirty="0" smtClean="0"/>
              <a:t>”</a:t>
            </a:r>
            <a:endParaRPr lang="en-US" sz="2000" dirty="0"/>
          </a:p>
          <a:p>
            <a:endParaRPr lang="en-US" dirty="0"/>
          </a:p>
        </p:txBody>
      </p:sp>
      <p:sp>
        <p:nvSpPr>
          <p:cNvPr id="6" name="Rounded Rectangle 5"/>
          <p:cNvSpPr/>
          <p:nvPr/>
        </p:nvSpPr>
        <p:spPr>
          <a:xfrm>
            <a:off x="4648200" y="1219200"/>
            <a:ext cx="403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7" name="Rectangle 6"/>
          <p:cNvSpPr/>
          <p:nvPr/>
        </p:nvSpPr>
        <p:spPr>
          <a:xfrm>
            <a:off x="4808560" y="2715903"/>
            <a:ext cx="3717879"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94016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Exploration: </a:t>
            </a:r>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t>What </a:t>
            </a:r>
            <a:r>
              <a:rPr lang="en-US" dirty="0"/>
              <a:t>values would you enter to get blue?</a:t>
            </a:r>
          </a:p>
          <a:p>
            <a:r>
              <a:rPr lang="en-US" dirty="0"/>
              <a:t>What values to enter to get yellow?</a:t>
            </a:r>
          </a:p>
          <a:p>
            <a:r>
              <a:rPr lang="en-US" dirty="0"/>
              <a:t>Experiment with values to make your own </a:t>
            </a:r>
            <a:r>
              <a:rPr lang="en-US" dirty="0" smtClean="0"/>
              <a:t>colors</a:t>
            </a:r>
          </a:p>
          <a:p>
            <a:r>
              <a:rPr lang="en-US" dirty="0"/>
              <a:t>How can you make </a:t>
            </a:r>
            <a:r>
              <a:rPr lang="en-US" dirty="0" smtClean="0"/>
              <a:t>Red?</a:t>
            </a:r>
            <a:endParaRPr lang="en-US" dirty="0"/>
          </a:p>
          <a:p>
            <a:r>
              <a:rPr lang="en-US" dirty="0"/>
              <a:t>How can you make the other primary colors?</a:t>
            </a:r>
          </a:p>
          <a:p>
            <a:r>
              <a:rPr lang="en-US" dirty="0"/>
              <a:t>How can you make </a:t>
            </a:r>
            <a:r>
              <a:rPr lang="en-US" dirty="0" smtClean="0"/>
              <a:t>Yellow?</a:t>
            </a:r>
            <a:endParaRPr lang="en-US" dirty="0"/>
          </a:p>
          <a:p>
            <a:r>
              <a:rPr lang="en-US" dirty="0"/>
              <a:t>How can you make the other secondary colors?</a:t>
            </a:r>
          </a:p>
          <a:p>
            <a:r>
              <a:rPr lang="en-US" dirty="0"/>
              <a:t>How can you make </a:t>
            </a:r>
            <a:r>
              <a:rPr lang="en-US" dirty="0" smtClean="0"/>
              <a:t>White?</a:t>
            </a:r>
            <a:endParaRPr lang="en-US" dirty="0"/>
          </a:p>
          <a:p>
            <a:r>
              <a:rPr lang="en-US" dirty="0"/>
              <a:t>How can you turn off all of the </a:t>
            </a:r>
            <a:r>
              <a:rPr lang="en-US" dirty="0" smtClean="0"/>
              <a:t>colors?</a:t>
            </a:r>
            <a:endParaRPr lang="en-US" dirty="0"/>
          </a:p>
        </p:txBody>
      </p:sp>
    </p:spTree>
    <p:extLst>
      <p:ext uri="{BB962C8B-B14F-4D97-AF65-F5344CB8AC3E}">
        <p14:creationId xmlns:p14="http://schemas.microsoft.com/office/powerpoint/2010/main" val="2578365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a:t>
            </a:r>
            <a:endParaRPr lang="en-US" dirty="0"/>
          </a:p>
        </p:txBody>
      </p:sp>
      <p:sp>
        <p:nvSpPr>
          <p:cNvPr id="4" name="Content Placeholder 3"/>
          <p:cNvSpPr>
            <a:spLocks noGrp="1"/>
          </p:cNvSpPr>
          <p:nvPr>
            <p:ph sz="half" idx="1"/>
          </p:nvPr>
        </p:nvSpPr>
        <p:spPr/>
        <p:txBody>
          <a:bodyPr>
            <a:normAutofit fontScale="85000" lnSpcReduction="20000"/>
          </a:bodyPr>
          <a:lstStyle/>
          <a:p>
            <a:pPr>
              <a:buFont typeface="Wingdings" panose="05000000000000000000" pitchFamily="2" charset="2"/>
              <a:buChar char="ü"/>
            </a:pPr>
            <a:r>
              <a:rPr lang="en-US" b="1" i="1" dirty="0"/>
              <a:t>Student Task: </a:t>
            </a:r>
            <a:r>
              <a:rPr lang="en-US" dirty="0" smtClean="0"/>
              <a:t>Using a For loop, design a program that asks the user to enter a value for red, green and blue, the sent the color of the RGB LED on the TI-Innovator Hub that color for 2 seconds.  Then turn the light off. </a:t>
            </a:r>
          </a:p>
          <a:p>
            <a:endParaRPr lang="en-US" dirty="0"/>
          </a:p>
        </p:txBody>
      </p:sp>
      <p:sp>
        <p:nvSpPr>
          <p:cNvPr id="5" name="Content Placeholder 4"/>
          <p:cNvSpPr>
            <a:spLocks noGrp="1"/>
          </p:cNvSpPr>
          <p:nvPr>
            <p:ph sz="half" idx="2"/>
          </p:nvPr>
        </p:nvSpPr>
        <p:spPr>
          <a:solidFill>
            <a:schemeClr val="bg2">
              <a:lumMod val="85000"/>
            </a:schemeClr>
          </a:solidFill>
        </p:spPr>
        <p:txBody>
          <a:bodyPr>
            <a:normAutofit fontScale="85000" lnSpcReduction="20000"/>
          </a:bodyPr>
          <a:lstStyle/>
          <a:p>
            <a:pPr marL="0" indent="0">
              <a:buNone/>
            </a:pPr>
            <a:r>
              <a:rPr lang="en-US" dirty="0" smtClean="0"/>
              <a:t>Example Code:</a:t>
            </a:r>
          </a:p>
          <a:p>
            <a:pPr marL="0" indent="0">
              <a:buNone/>
            </a:pPr>
            <a:endParaRPr lang="en-US" sz="2400" dirty="0" smtClean="0"/>
          </a:p>
          <a:p>
            <a:pPr marL="0" indent="0">
              <a:buNone/>
            </a:pPr>
            <a:r>
              <a:rPr lang="en-US" sz="2400" dirty="0" smtClean="0"/>
              <a:t>For a,1,3</a:t>
            </a:r>
          </a:p>
          <a:p>
            <a:pPr marL="0" indent="0">
              <a:buNone/>
            </a:pPr>
            <a:r>
              <a:rPr lang="en-US" sz="2400" dirty="0" smtClean="0"/>
              <a:t>Request </a:t>
            </a:r>
            <a:r>
              <a:rPr lang="en-US" sz="2400" dirty="0"/>
              <a:t>"Enter Red Value, </a:t>
            </a:r>
            <a:r>
              <a:rPr lang="en-US" sz="2400" dirty="0" smtClean="0"/>
              <a:t>0-255:",r</a:t>
            </a:r>
          </a:p>
          <a:p>
            <a:pPr marL="0" indent="0">
              <a:buNone/>
            </a:pPr>
            <a:r>
              <a:rPr lang="en-US" sz="2400" dirty="0" smtClean="0"/>
              <a:t>Request </a:t>
            </a:r>
            <a:r>
              <a:rPr lang="en-US" sz="2400" dirty="0"/>
              <a:t>"Enter Green Value, </a:t>
            </a:r>
            <a:r>
              <a:rPr lang="en-US" sz="2400" dirty="0" smtClean="0"/>
              <a:t>0-255:",g</a:t>
            </a:r>
          </a:p>
          <a:p>
            <a:pPr marL="0" indent="0">
              <a:buNone/>
            </a:pPr>
            <a:r>
              <a:rPr lang="en-US" sz="2400" dirty="0" smtClean="0"/>
              <a:t>Request </a:t>
            </a:r>
            <a:r>
              <a:rPr lang="en-US" sz="2400" dirty="0"/>
              <a:t>" Enter Blue Value, </a:t>
            </a:r>
            <a:r>
              <a:rPr lang="en-US" sz="2400" dirty="0" smtClean="0"/>
              <a:t>0-255:",b</a:t>
            </a:r>
          </a:p>
          <a:p>
            <a:pPr marL="0" indent="0">
              <a:buNone/>
            </a:pPr>
            <a:r>
              <a:rPr lang="en-US" sz="2400" dirty="0" smtClean="0"/>
              <a:t>Send </a:t>
            </a:r>
            <a:r>
              <a:rPr lang="en-US" sz="2400" dirty="0"/>
              <a:t>"SET COLOR </a:t>
            </a:r>
            <a:r>
              <a:rPr lang="en-US" sz="2400" dirty="0" err="1"/>
              <a:t>eval</a:t>
            </a:r>
            <a:r>
              <a:rPr lang="en-US" sz="2400" dirty="0"/>
              <a:t>(r) </a:t>
            </a:r>
            <a:r>
              <a:rPr lang="en-US" sz="2400" dirty="0" err="1"/>
              <a:t>eval</a:t>
            </a:r>
            <a:r>
              <a:rPr lang="en-US" sz="2400" dirty="0"/>
              <a:t>(g) </a:t>
            </a:r>
            <a:r>
              <a:rPr lang="en-US" sz="2400" dirty="0" err="1"/>
              <a:t>eval</a:t>
            </a:r>
            <a:r>
              <a:rPr lang="en-US" sz="2400" dirty="0"/>
              <a:t>(b</a:t>
            </a:r>
            <a:r>
              <a:rPr lang="en-US" sz="2400" dirty="0" smtClean="0"/>
              <a:t>)“</a:t>
            </a:r>
          </a:p>
          <a:p>
            <a:pPr marL="0" indent="0">
              <a:buNone/>
            </a:pPr>
            <a:r>
              <a:rPr lang="en-US" sz="2400" dirty="0" smtClean="0"/>
              <a:t>Wait 2</a:t>
            </a:r>
          </a:p>
          <a:p>
            <a:pPr marL="0" indent="0">
              <a:buNone/>
            </a:pPr>
            <a:r>
              <a:rPr lang="en-US" sz="2400" dirty="0" smtClean="0"/>
              <a:t>Send </a:t>
            </a:r>
            <a:r>
              <a:rPr lang="en-US" sz="2400" dirty="0"/>
              <a:t>"SET COLOR 0 0 </a:t>
            </a:r>
            <a:r>
              <a:rPr lang="en-US" sz="2400" dirty="0" smtClean="0"/>
              <a:t>0“</a:t>
            </a:r>
          </a:p>
          <a:p>
            <a:pPr marL="0" indent="0">
              <a:buNone/>
            </a:pPr>
            <a:r>
              <a:rPr lang="en-US" sz="2400" dirty="0" err="1" smtClean="0"/>
              <a:t>EndFor</a:t>
            </a:r>
            <a:endParaRPr lang="en-US" sz="2400" dirty="0"/>
          </a:p>
        </p:txBody>
      </p:sp>
      <p:sp>
        <p:nvSpPr>
          <p:cNvPr id="6" name="Rounded Rectangle 5"/>
          <p:cNvSpPr/>
          <p:nvPr/>
        </p:nvSpPr>
        <p:spPr>
          <a:xfrm>
            <a:off x="4648200" y="1219200"/>
            <a:ext cx="403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7" name="Rectangle 6"/>
          <p:cNvSpPr/>
          <p:nvPr/>
        </p:nvSpPr>
        <p:spPr>
          <a:xfrm>
            <a:off x="4808560" y="2715903"/>
            <a:ext cx="3717879"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73668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Student Task: </a:t>
            </a:r>
            <a:r>
              <a:rPr lang="en-US" dirty="0" smtClean="0"/>
              <a:t>Blink the RGB LED</a:t>
            </a:r>
            <a:endParaRPr lang="en-US" dirty="0"/>
          </a:p>
        </p:txBody>
      </p:sp>
      <p:sp>
        <p:nvSpPr>
          <p:cNvPr id="5" name="Content Placeholder 4"/>
          <p:cNvSpPr>
            <a:spLocks noGrp="1"/>
          </p:cNvSpPr>
          <p:nvPr>
            <p:ph idx="1"/>
          </p:nvPr>
        </p:nvSpPr>
        <p:spPr>
          <a:xfrm>
            <a:off x="457200" y="1447800"/>
            <a:ext cx="8229600" cy="4703618"/>
          </a:xfrm>
        </p:spPr>
        <p:txBody>
          <a:bodyPr>
            <a:normAutofit fontScale="85000" lnSpcReduction="20000"/>
          </a:bodyPr>
          <a:lstStyle/>
          <a:p>
            <a:pPr marL="514350" indent="-514350">
              <a:buFont typeface="+mj-lt"/>
              <a:buAutoNum type="arabicPeriod"/>
            </a:pPr>
            <a:r>
              <a:rPr lang="en-US" dirty="0" smtClean="0"/>
              <a:t>Define Problem</a:t>
            </a:r>
          </a:p>
          <a:p>
            <a:pPr marL="914400" lvl="1" indent="-514350">
              <a:spcAft>
                <a:spcPts val="600"/>
              </a:spcAft>
            </a:pPr>
            <a:r>
              <a:rPr lang="en-US" dirty="0" smtClean="0"/>
              <a:t>Explore turning on and off a flashlight. How does that work? How long does it stay on?</a:t>
            </a:r>
          </a:p>
          <a:p>
            <a:pPr marL="514350" indent="-514350">
              <a:buFont typeface="+mj-lt"/>
              <a:buAutoNum type="arabicPeriod"/>
            </a:pPr>
            <a:r>
              <a:rPr lang="en-US" dirty="0" smtClean="0"/>
              <a:t>Develop the Solution</a:t>
            </a:r>
          </a:p>
          <a:p>
            <a:pPr marL="914400" lvl="1" indent="-514350"/>
            <a:r>
              <a:rPr lang="en-US" dirty="0" smtClean="0"/>
              <a:t>Write down the steps before programming, For </a:t>
            </a:r>
            <a:r>
              <a:rPr lang="en-US" dirty="0"/>
              <a:t>example:</a:t>
            </a:r>
          </a:p>
          <a:p>
            <a:pPr marL="1771650" lvl="3" indent="-514350"/>
            <a:r>
              <a:rPr lang="en-US" dirty="0"/>
              <a:t>Step 1: Turn Light On</a:t>
            </a:r>
          </a:p>
          <a:p>
            <a:pPr marL="1771650" lvl="3" indent="-514350"/>
            <a:r>
              <a:rPr lang="en-US" dirty="0"/>
              <a:t>Step 2: Wait 1 second</a:t>
            </a:r>
          </a:p>
          <a:p>
            <a:pPr marL="1771650" lvl="3" indent="-514350"/>
            <a:r>
              <a:rPr lang="en-US" dirty="0"/>
              <a:t>Step 3: Turn Light Off</a:t>
            </a:r>
          </a:p>
          <a:p>
            <a:pPr marL="1771650" lvl="3" indent="-514350">
              <a:spcAft>
                <a:spcPts val="600"/>
              </a:spcAft>
            </a:pPr>
            <a:r>
              <a:rPr lang="en-US" dirty="0"/>
              <a:t>Step 4: Wait 1 </a:t>
            </a:r>
            <a:r>
              <a:rPr lang="en-US" dirty="0" smtClean="0"/>
              <a:t>second</a:t>
            </a:r>
          </a:p>
          <a:p>
            <a:pPr marL="514350" indent="-514350">
              <a:buFont typeface="+mj-lt"/>
              <a:buAutoNum type="arabicPeriod"/>
            </a:pPr>
            <a:r>
              <a:rPr lang="en-US" dirty="0" smtClean="0"/>
              <a:t>Write the code. </a:t>
            </a:r>
          </a:p>
          <a:p>
            <a:pPr marL="914400" lvl="1" indent="-514350"/>
            <a:r>
              <a:rPr lang="en-US" dirty="0" smtClean="0"/>
              <a:t>Write the code.  Make the RGB LED blink multiple times.</a:t>
            </a:r>
          </a:p>
        </p:txBody>
      </p:sp>
    </p:spTree>
    <p:extLst>
      <p:ext uri="{BB962C8B-B14F-4D97-AF65-F5344CB8AC3E}">
        <p14:creationId xmlns:p14="http://schemas.microsoft.com/office/powerpoint/2010/main" val="882468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solidFill>
            <a:schemeClr val="bg2">
              <a:lumMod val="85000"/>
            </a:schemeClr>
          </a:solidFill>
        </p:spPr>
        <p:txBody>
          <a:bodyPr/>
          <a:lstStyle/>
          <a:p>
            <a:pPr marL="0" indent="0">
              <a:buNone/>
            </a:pPr>
            <a:r>
              <a:rPr lang="en-US" sz="2000" dirty="0" smtClean="0"/>
              <a:t>Example Code</a:t>
            </a:r>
          </a:p>
          <a:p>
            <a:pPr marL="0" indent="0">
              <a:buNone/>
            </a:pPr>
            <a:endParaRPr lang="en-US" sz="2000" dirty="0" smtClean="0"/>
          </a:p>
          <a:p>
            <a:pPr marL="0" indent="0">
              <a:buNone/>
            </a:pPr>
            <a:r>
              <a:rPr lang="en-US" sz="2000" dirty="0"/>
              <a:t>Send "SET COLOR.BLUE  ON </a:t>
            </a:r>
            <a:r>
              <a:rPr lang="en-US" sz="2000" dirty="0" smtClean="0"/>
              <a:t>“</a:t>
            </a:r>
          </a:p>
          <a:p>
            <a:pPr marL="0" indent="0">
              <a:buNone/>
            </a:pPr>
            <a:r>
              <a:rPr lang="en-US" sz="2000" dirty="0" smtClean="0"/>
              <a:t>Wait 2</a:t>
            </a:r>
          </a:p>
          <a:p>
            <a:pPr marL="0" indent="0">
              <a:buNone/>
            </a:pPr>
            <a:r>
              <a:rPr lang="en-US" sz="2000" dirty="0" smtClean="0"/>
              <a:t>Send </a:t>
            </a:r>
            <a:r>
              <a:rPr lang="en-US" sz="2000" dirty="0"/>
              <a:t>"SET COLOR.BLUE  OFF </a:t>
            </a:r>
            <a:r>
              <a:rPr lang="en-US" sz="2000" dirty="0" smtClean="0"/>
              <a:t>“</a:t>
            </a:r>
          </a:p>
          <a:p>
            <a:pPr marL="0" indent="0">
              <a:buNone/>
            </a:pPr>
            <a:r>
              <a:rPr lang="en-US" sz="2000" dirty="0" smtClean="0"/>
              <a:t>Wait </a:t>
            </a:r>
            <a:r>
              <a:rPr lang="en-US" sz="2000" dirty="0"/>
              <a:t>2</a:t>
            </a:r>
            <a:endParaRPr lang="en-US" dirty="0"/>
          </a:p>
        </p:txBody>
      </p:sp>
      <p:sp>
        <p:nvSpPr>
          <p:cNvPr id="5" name="Content Placeholder 2"/>
          <p:cNvSpPr>
            <a:spLocks noGrp="1"/>
          </p:cNvSpPr>
          <p:nvPr>
            <p:ph sz="half" idx="1"/>
          </p:nvPr>
        </p:nvSpPr>
        <p:spPr/>
        <p:txBody>
          <a:bodyPr>
            <a:normAutofit/>
          </a:bodyPr>
          <a:lstStyle/>
          <a:p>
            <a:pPr>
              <a:buFont typeface="Wingdings" panose="05000000000000000000" pitchFamily="2" charset="2"/>
              <a:buChar char="ü"/>
            </a:pPr>
            <a:r>
              <a:rPr lang="en-US" b="1" i="1" dirty="0" smtClean="0"/>
              <a:t>Student Task: </a:t>
            </a:r>
            <a:r>
              <a:rPr lang="en-US" dirty="0" smtClean="0"/>
              <a:t>Blink the RGB LED</a:t>
            </a:r>
          </a:p>
          <a:p>
            <a:pPr lvl="1"/>
            <a:r>
              <a:rPr lang="en-US" dirty="0" smtClean="0"/>
              <a:t>Create and execute a </a:t>
            </a:r>
            <a:r>
              <a:rPr lang="en-US" dirty="0"/>
              <a:t>program </a:t>
            </a:r>
            <a:r>
              <a:rPr lang="en-US" dirty="0" smtClean="0"/>
              <a:t>that makes </a:t>
            </a:r>
            <a:r>
              <a:rPr lang="en-US" dirty="0"/>
              <a:t>the RGB LED blink multiple times.</a:t>
            </a:r>
            <a:endParaRPr lang="en-US" dirty="0" smtClean="0"/>
          </a:p>
        </p:txBody>
      </p:sp>
      <p:sp>
        <p:nvSpPr>
          <p:cNvPr id="6" name="Title 1"/>
          <p:cNvSpPr>
            <a:spLocks noGrp="1"/>
          </p:cNvSpPr>
          <p:nvPr>
            <p:ph type="title"/>
          </p:nvPr>
        </p:nvSpPr>
        <p:spPr/>
        <p:txBody>
          <a:bodyPr>
            <a:normAutofit fontScale="90000"/>
          </a:bodyPr>
          <a:lstStyle/>
          <a:p>
            <a:r>
              <a:rPr lang="en-US" b="1" dirty="0"/>
              <a:t>Student Task: </a:t>
            </a:r>
            <a:r>
              <a:rPr lang="en-US" dirty="0" smtClean="0"/>
              <a:t>Blink the RGB LED</a:t>
            </a:r>
            <a:endParaRPr lang="en-US" dirty="0"/>
          </a:p>
        </p:txBody>
      </p:sp>
      <p:sp>
        <p:nvSpPr>
          <p:cNvPr id="8" name="Rounded Rectangle 7"/>
          <p:cNvSpPr/>
          <p:nvPr/>
        </p:nvSpPr>
        <p:spPr>
          <a:xfrm>
            <a:off x="4648200" y="1219200"/>
            <a:ext cx="403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7" name="Rectangle 6"/>
          <p:cNvSpPr/>
          <p:nvPr/>
        </p:nvSpPr>
        <p:spPr>
          <a:xfrm>
            <a:off x="4808560" y="2715903"/>
            <a:ext cx="3717879"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11236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Exploration:</a:t>
            </a:r>
            <a:endParaRPr lang="en-US" dirty="0"/>
          </a:p>
        </p:txBody>
      </p:sp>
      <p:sp>
        <p:nvSpPr>
          <p:cNvPr id="6" name="Content Placeholder 5"/>
          <p:cNvSpPr>
            <a:spLocks noGrp="1"/>
          </p:cNvSpPr>
          <p:nvPr>
            <p:ph idx="1"/>
          </p:nvPr>
        </p:nvSpPr>
        <p:spPr/>
        <p:txBody>
          <a:bodyPr>
            <a:normAutofit fontScale="70000" lnSpcReduction="20000"/>
          </a:bodyPr>
          <a:lstStyle/>
          <a:p>
            <a:pPr>
              <a:spcAft>
                <a:spcPts val="600"/>
              </a:spcAft>
            </a:pPr>
            <a:r>
              <a:rPr lang="en-US" dirty="0" smtClean="0"/>
              <a:t>How </a:t>
            </a:r>
            <a:r>
              <a:rPr lang="en-US" dirty="0"/>
              <a:t>many seconds it will take to run the program for 1 </a:t>
            </a:r>
            <a:r>
              <a:rPr lang="en-US" dirty="0" smtClean="0"/>
              <a:t>blink? If </a:t>
            </a:r>
            <a:r>
              <a:rPr lang="en-US" dirty="0"/>
              <a:t>you ran the program over and over, how many blinks would you get in a </a:t>
            </a:r>
            <a:r>
              <a:rPr lang="en-US" dirty="0" smtClean="0"/>
              <a:t>minute</a:t>
            </a:r>
          </a:p>
          <a:p>
            <a:pPr>
              <a:spcAft>
                <a:spcPts val="600"/>
              </a:spcAft>
            </a:pPr>
            <a:r>
              <a:rPr lang="en-US" dirty="0" smtClean="0"/>
              <a:t>What happens </a:t>
            </a:r>
            <a:r>
              <a:rPr lang="en-US" dirty="0"/>
              <a:t>to the blinking  if you change the Wait time to be larger or </a:t>
            </a:r>
            <a:r>
              <a:rPr lang="en-US" dirty="0" smtClean="0"/>
              <a:t>smaller? </a:t>
            </a:r>
          </a:p>
          <a:p>
            <a:pPr>
              <a:spcAft>
                <a:spcPts val="600"/>
              </a:spcAft>
            </a:pPr>
            <a:r>
              <a:rPr lang="en-US" dirty="0" smtClean="0"/>
              <a:t>If </a:t>
            </a:r>
            <a:r>
              <a:rPr lang="en-US" dirty="0"/>
              <a:t>the Wait time is 2 seconds, will the blink be faster or slower? How long will it take to complete one blink? How many blinks would there be in a minute? </a:t>
            </a:r>
          </a:p>
          <a:p>
            <a:pPr>
              <a:spcAft>
                <a:spcPts val="600"/>
              </a:spcAft>
            </a:pPr>
            <a:r>
              <a:rPr lang="en-US" dirty="0" smtClean="0"/>
              <a:t>How long will </a:t>
            </a:r>
            <a:r>
              <a:rPr lang="en-US" dirty="0"/>
              <a:t>one blink will </a:t>
            </a:r>
            <a:r>
              <a:rPr lang="en-US" dirty="0" smtClean="0"/>
              <a:t>take? How </a:t>
            </a:r>
            <a:r>
              <a:rPr lang="en-US" dirty="0"/>
              <a:t>many blinks per </a:t>
            </a:r>
            <a:r>
              <a:rPr lang="en-US" dirty="0" smtClean="0"/>
              <a:t>minute?</a:t>
            </a:r>
            <a:endParaRPr lang="en-US" dirty="0"/>
          </a:p>
          <a:p>
            <a:r>
              <a:rPr lang="en-US" dirty="0" smtClean="0"/>
              <a:t>How does blinking </a:t>
            </a:r>
            <a:r>
              <a:rPr lang="en-US" dirty="0"/>
              <a:t>LED compares to displaying “Hello World</a:t>
            </a:r>
            <a:r>
              <a:rPr lang="en-US" dirty="0" smtClean="0"/>
              <a:t>.”?  What </a:t>
            </a:r>
            <a:r>
              <a:rPr lang="en-US" dirty="0"/>
              <a:t>is similar between the </a:t>
            </a:r>
            <a:r>
              <a:rPr lang="en-US" dirty="0" smtClean="0"/>
              <a:t>two? Is </a:t>
            </a:r>
            <a:r>
              <a:rPr lang="en-US" dirty="0"/>
              <a:t>blinking LED an output or an input? Is displaying “Hello World and output or an input</a:t>
            </a:r>
            <a:r>
              <a:rPr lang="en-US" dirty="0" smtClean="0"/>
              <a:t>?</a:t>
            </a:r>
            <a:endParaRPr lang="en-US" dirty="0"/>
          </a:p>
        </p:txBody>
      </p:sp>
    </p:spTree>
    <p:extLst>
      <p:ext uri="{BB962C8B-B14F-4D97-AF65-F5344CB8AC3E}">
        <p14:creationId xmlns:p14="http://schemas.microsoft.com/office/powerpoint/2010/main" val="143456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Extension: </a:t>
            </a:r>
            <a:r>
              <a:rPr lang="en-US" i="1" dirty="0" smtClean="0"/>
              <a:t>Try this!</a:t>
            </a:r>
            <a:endParaRPr lang="en-US" i="1" dirty="0"/>
          </a:p>
        </p:txBody>
      </p:sp>
      <p:sp>
        <p:nvSpPr>
          <p:cNvPr id="3" name="Content Placeholder 2"/>
          <p:cNvSpPr>
            <a:spLocks noGrp="1"/>
          </p:cNvSpPr>
          <p:nvPr>
            <p:ph sz="half" idx="2"/>
          </p:nvPr>
        </p:nvSpPr>
        <p:spPr>
          <a:solidFill>
            <a:schemeClr val="bg2">
              <a:lumMod val="85000"/>
            </a:schemeClr>
          </a:solidFill>
        </p:spPr>
        <p:txBody>
          <a:bodyPr/>
          <a:lstStyle/>
          <a:p>
            <a:pPr marL="0" indent="0">
              <a:buNone/>
            </a:pPr>
            <a:r>
              <a:rPr lang="en-US" dirty="0" smtClean="0"/>
              <a:t>Sample Code:</a:t>
            </a:r>
          </a:p>
          <a:p>
            <a:pPr marL="0" indent="0">
              <a:buNone/>
            </a:pPr>
            <a:r>
              <a:rPr lang="en-US" dirty="0" smtClean="0"/>
              <a:t>For c,1,10</a:t>
            </a:r>
          </a:p>
          <a:p>
            <a:pPr marL="0" indent="0">
              <a:buNone/>
            </a:pPr>
            <a:r>
              <a:rPr lang="en-US" dirty="0" smtClean="0"/>
              <a:t>Send "SET COLOR.BLUE ON”</a:t>
            </a:r>
          </a:p>
          <a:p>
            <a:pPr marL="0" indent="0">
              <a:buNone/>
            </a:pPr>
            <a:r>
              <a:rPr lang="en-US" dirty="0" smtClean="0"/>
              <a:t>Wait </a:t>
            </a:r>
            <a:r>
              <a:rPr lang="en-US" dirty="0"/>
              <a:t>2</a:t>
            </a:r>
          </a:p>
          <a:p>
            <a:pPr marL="0" indent="0">
              <a:buNone/>
            </a:pPr>
            <a:r>
              <a:rPr lang="en-US" dirty="0"/>
              <a:t>Send </a:t>
            </a:r>
            <a:r>
              <a:rPr lang="en-US" dirty="0" smtClean="0"/>
              <a:t>"</a:t>
            </a:r>
            <a:r>
              <a:rPr lang="en-US" dirty="0"/>
              <a:t>SET COLOR.BLUE OFF</a:t>
            </a:r>
            <a:r>
              <a:rPr lang="en-US" dirty="0" smtClean="0"/>
              <a:t>”</a:t>
            </a:r>
            <a:endParaRPr lang="en-US" dirty="0"/>
          </a:p>
          <a:p>
            <a:pPr marL="0" indent="0">
              <a:buNone/>
            </a:pPr>
            <a:r>
              <a:rPr lang="en-US" dirty="0"/>
              <a:t>Wait 2</a:t>
            </a:r>
          </a:p>
          <a:p>
            <a:pPr marL="0" indent="0">
              <a:buNone/>
            </a:pPr>
            <a:r>
              <a:rPr lang="en-US" dirty="0"/>
              <a:t>End</a:t>
            </a:r>
          </a:p>
          <a:p>
            <a:pPr marL="0" indent="0">
              <a:buNone/>
            </a:pPr>
            <a:endParaRPr lang="en-US" dirty="0"/>
          </a:p>
        </p:txBody>
      </p:sp>
      <p:sp>
        <p:nvSpPr>
          <p:cNvPr id="6" name="Rounded Rectangle 5"/>
          <p:cNvSpPr/>
          <p:nvPr/>
        </p:nvSpPr>
        <p:spPr>
          <a:xfrm>
            <a:off x="4648200" y="1219200"/>
            <a:ext cx="403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8" name="Rectangle 7"/>
          <p:cNvSpPr/>
          <p:nvPr/>
        </p:nvSpPr>
        <p:spPr>
          <a:xfrm>
            <a:off x="4808560" y="2715903"/>
            <a:ext cx="3717879"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Content Placeholder 3"/>
          <p:cNvSpPr txBox="1">
            <a:spLocks/>
          </p:cNvSpPr>
          <p:nvPr/>
        </p:nvSpPr>
        <p:spPr>
          <a:xfrm>
            <a:off x="457200" y="1352615"/>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Lucida Grande"/>
              <a:buChar char="»"/>
              <a:defRPr sz="2800" kern="1200">
                <a:solidFill>
                  <a:schemeClr val="tx1"/>
                </a:solidFill>
                <a:latin typeface="+mn-lt"/>
                <a:ea typeface="+mn-ea"/>
                <a:cs typeface="Myriad Pro"/>
              </a:defRPr>
            </a:lvl1pPr>
            <a:lvl2pPr marL="742950" indent="-285750" algn="l" defTabSz="914400" rtl="0" eaLnBrk="1" latinLnBrk="0" hangingPunct="1">
              <a:spcBef>
                <a:spcPts val="600"/>
              </a:spcBef>
              <a:buFont typeface="Lucida Grande"/>
              <a:buChar char="»"/>
              <a:defRPr sz="2400" kern="1200">
                <a:solidFill>
                  <a:schemeClr val="tx1"/>
                </a:solidFill>
                <a:latin typeface="+mn-lt"/>
                <a:ea typeface="+mn-ea"/>
                <a:cs typeface="Myriad Pro"/>
              </a:defRPr>
            </a:lvl2pPr>
            <a:lvl3pPr marL="11430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3pPr>
            <a:lvl4pPr marL="1600200" indent="-228600" algn="l" defTabSz="914400" rtl="0" eaLnBrk="1" latinLnBrk="0" hangingPunct="1">
              <a:spcBef>
                <a:spcPts val="600"/>
              </a:spcBef>
              <a:buFont typeface="Lucida Grande"/>
              <a:buChar char="»"/>
              <a:defRPr sz="1800" kern="1200">
                <a:solidFill>
                  <a:schemeClr val="tx1"/>
                </a:solidFill>
                <a:latin typeface="+mn-lt"/>
                <a:ea typeface="+mn-ea"/>
                <a:cs typeface="Myriad Pro"/>
              </a:defRPr>
            </a:lvl4pPr>
            <a:lvl5pPr marL="2057400" indent="-228600" algn="l" defTabSz="914400" rtl="0" eaLnBrk="1" latinLnBrk="0" hangingPunct="1">
              <a:spcBef>
                <a:spcPts val="600"/>
              </a:spcBef>
              <a:buFont typeface="Lucida Grande"/>
              <a:buChar char="»"/>
              <a:defRPr sz="1800" kern="120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i="1" dirty="0" smtClean="0"/>
              <a:t>Student Task: </a:t>
            </a:r>
            <a:r>
              <a:rPr lang="en-US" dirty="0" smtClean="0"/>
              <a:t>Using a For loop, blink the RGB LED10 times.</a:t>
            </a:r>
            <a:endParaRPr lang="en-US" dirty="0"/>
          </a:p>
        </p:txBody>
      </p:sp>
    </p:spTree>
    <p:extLst>
      <p:ext uri="{BB962C8B-B14F-4D97-AF65-F5344CB8AC3E}">
        <p14:creationId xmlns:p14="http://schemas.microsoft.com/office/powerpoint/2010/main" val="709839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Mini project:</a:t>
            </a:r>
            <a:br>
              <a:rPr lang="en-US" dirty="0" smtClean="0"/>
            </a:br>
            <a:r>
              <a:rPr lang="en-US" dirty="0" smtClean="0"/>
              <a:t>Create a Traffic Light</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4511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7650" y="95250"/>
            <a:ext cx="8686800" cy="1143000"/>
          </a:xfrm>
        </p:spPr>
        <p:txBody>
          <a:bodyPr>
            <a:normAutofit fontScale="90000"/>
          </a:bodyPr>
          <a:lstStyle/>
          <a:p>
            <a:r>
              <a:rPr lang="en-US" b="1" dirty="0" smtClean="0"/>
              <a:t>Student Task: </a:t>
            </a:r>
            <a:r>
              <a:rPr lang="en-US" dirty="0" smtClean="0"/>
              <a:t>Create a Traffic Light</a:t>
            </a:r>
            <a:endParaRPr lang="en-US" dirty="0"/>
          </a:p>
        </p:txBody>
      </p:sp>
      <p:sp>
        <p:nvSpPr>
          <p:cNvPr id="6" name="Content Placeholder 5"/>
          <p:cNvSpPr>
            <a:spLocks noGrp="1"/>
          </p:cNvSpPr>
          <p:nvPr>
            <p:ph idx="1"/>
          </p:nvPr>
        </p:nvSpPr>
        <p:spPr>
          <a:xfrm>
            <a:off x="457200" y="1238250"/>
            <a:ext cx="8229600" cy="4705350"/>
          </a:xfrm>
        </p:spPr>
        <p:txBody>
          <a:bodyPr>
            <a:noAutofit/>
          </a:bodyPr>
          <a:lstStyle/>
          <a:p>
            <a:pPr marL="457200" lvl="1" indent="-457200">
              <a:buFont typeface="+mj-lt"/>
              <a:buAutoNum type="arabicPeriod"/>
            </a:pPr>
            <a:r>
              <a:rPr lang="en-US" sz="2000" dirty="0" smtClean="0"/>
              <a:t>Before starting to program, </a:t>
            </a:r>
            <a:r>
              <a:rPr lang="en-US" sz="2000" b="1" dirty="0" smtClean="0"/>
              <a:t>define the problem</a:t>
            </a:r>
            <a:r>
              <a:rPr lang="en-US" sz="2000" dirty="0" smtClean="0"/>
              <a:t>. </a:t>
            </a:r>
            <a:r>
              <a:rPr lang="en-US" sz="2000" dirty="0"/>
              <a:t>Think about different attributes of a traffic signal and how it works that would be important in a program to simulate the traffic signal</a:t>
            </a:r>
            <a:r>
              <a:rPr lang="en-US" sz="2000" dirty="0" smtClean="0"/>
              <a:t>. </a:t>
            </a:r>
            <a:br>
              <a:rPr lang="en-US" sz="2000" dirty="0" smtClean="0"/>
            </a:br>
            <a:r>
              <a:rPr lang="en-US" sz="2000" dirty="0" smtClean="0"/>
              <a:t>Some questions to think about: </a:t>
            </a:r>
          </a:p>
          <a:p>
            <a:pPr lvl="1">
              <a:buFont typeface="Arial" panose="020B0604020202020204" pitchFamily="34" charset="0"/>
              <a:buChar char="•"/>
            </a:pPr>
            <a:r>
              <a:rPr lang="en-US" sz="2000" dirty="0" smtClean="0"/>
              <a:t>What </a:t>
            </a:r>
            <a:r>
              <a:rPr lang="en-US" sz="2000" dirty="0"/>
              <a:t>things repeat in the operation of a traffic signal</a:t>
            </a:r>
            <a:r>
              <a:rPr lang="en-US" sz="2000" dirty="0" smtClean="0"/>
              <a:t>?</a:t>
            </a:r>
            <a:endParaRPr lang="en-US" sz="2000" dirty="0"/>
          </a:p>
          <a:p>
            <a:pPr lvl="1">
              <a:buFont typeface="Arial" panose="020B0604020202020204" pitchFamily="34" charset="0"/>
              <a:buChar char="•"/>
            </a:pPr>
            <a:r>
              <a:rPr lang="en-US" sz="2000" dirty="0"/>
              <a:t>What is the pattern of colors</a:t>
            </a:r>
            <a:r>
              <a:rPr lang="en-US" sz="2000" dirty="0" smtClean="0"/>
              <a:t>?</a:t>
            </a:r>
            <a:endParaRPr lang="en-US" sz="2000" dirty="0"/>
          </a:p>
          <a:p>
            <a:pPr lvl="1">
              <a:buFont typeface="Arial" panose="020B0604020202020204" pitchFamily="34" charset="0"/>
              <a:buChar char="•"/>
            </a:pPr>
            <a:r>
              <a:rPr lang="en-US" sz="2000" dirty="0"/>
              <a:t>What amount of time is each color ON in each cycle</a:t>
            </a:r>
            <a:r>
              <a:rPr lang="en-US" sz="2000" dirty="0" smtClean="0"/>
              <a:t>?</a:t>
            </a:r>
            <a:endParaRPr lang="en-US" sz="2000" dirty="0"/>
          </a:p>
          <a:p>
            <a:pPr lvl="1">
              <a:buFont typeface="Arial" panose="020B0604020202020204" pitchFamily="34" charset="0"/>
              <a:buChar char="•"/>
            </a:pPr>
            <a:r>
              <a:rPr lang="en-US" sz="2000" dirty="0"/>
              <a:t>How would you make Yellow from the primary colors of Red, Green and Blue</a:t>
            </a:r>
            <a:r>
              <a:rPr lang="en-US" sz="2000" dirty="0" smtClean="0"/>
              <a:t>.</a:t>
            </a:r>
            <a:endParaRPr lang="en-US" sz="2000" dirty="0"/>
          </a:p>
          <a:p>
            <a:pPr lvl="1">
              <a:buFont typeface="Arial" panose="020B0604020202020204" pitchFamily="34" charset="0"/>
              <a:buChar char="•"/>
            </a:pPr>
            <a:r>
              <a:rPr lang="en-US" sz="2000" dirty="0"/>
              <a:t>What color would the light be when a pedestrian can cross the street</a:t>
            </a:r>
            <a:r>
              <a:rPr lang="en-US" sz="2000" dirty="0" smtClean="0"/>
              <a:t>?</a:t>
            </a:r>
            <a:endParaRPr lang="en-US" sz="2000" dirty="0"/>
          </a:p>
          <a:p>
            <a:pPr lvl="1">
              <a:buFont typeface="Arial" panose="020B0604020202020204" pitchFamily="34" charset="0"/>
              <a:buChar char="•"/>
            </a:pPr>
            <a:r>
              <a:rPr lang="en-US" sz="2000" dirty="0"/>
              <a:t>What message would you give a pedestrian to let them know when they can and cannot cross</a:t>
            </a:r>
            <a:r>
              <a:rPr lang="en-US" sz="2000" dirty="0" smtClean="0"/>
              <a:t>.</a:t>
            </a:r>
            <a:endParaRPr lang="en-US" sz="2000" dirty="0"/>
          </a:p>
          <a:p>
            <a:pPr lvl="1">
              <a:buFont typeface="Arial" panose="020B0604020202020204" pitchFamily="34" charset="0"/>
              <a:buChar char="•"/>
            </a:pPr>
            <a:r>
              <a:rPr lang="en-US" sz="2000" dirty="0"/>
              <a:t>How would a blind person know that they could cross or not cross the street</a:t>
            </a:r>
            <a:r>
              <a:rPr lang="en-US" sz="2000" dirty="0" smtClean="0"/>
              <a:t>?</a:t>
            </a:r>
            <a:endParaRPr lang="en-US" sz="2000" dirty="0"/>
          </a:p>
        </p:txBody>
      </p:sp>
    </p:spTree>
    <p:extLst>
      <p:ext uri="{BB962C8B-B14F-4D97-AF65-F5344CB8AC3E}">
        <p14:creationId xmlns:p14="http://schemas.microsoft.com/office/powerpoint/2010/main" val="130448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t>Note to the Teacher- </a:t>
            </a:r>
            <a:r>
              <a:rPr lang="en-US" sz="2800" i="1" dirty="0" smtClean="0"/>
              <a:t>‘</a:t>
            </a:r>
            <a:r>
              <a:rPr lang="en-US" sz="2800" dirty="0" smtClean="0"/>
              <a:t>10 </a:t>
            </a:r>
            <a:r>
              <a:rPr lang="en-US" sz="2800" dirty="0"/>
              <a:t>Minutes of Code </a:t>
            </a:r>
            <a:r>
              <a:rPr lang="en-US" sz="2800" dirty="0" smtClean="0"/>
              <a:t>References’ </a:t>
            </a:r>
            <a:r>
              <a:rPr lang="en-US" sz="2800" dirty="0"/>
              <a:t>for the Tasks</a:t>
            </a:r>
          </a:p>
        </p:txBody>
      </p:sp>
      <p:sp>
        <p:nvSpPr>
          <p:cNvPr id="3" name="Content Placeholder 2"/>
          <p:cNvSpPr>
            <a:spLocks noGrp="1"/>
          </p:cNvSpPr>
          <p:nvPr>
            <p:ph sz="half" idx="1"/>
          </p:nvPr>
        </p:nvSpPr>
        <p:spPr>
          <a:xfrm>
            <a:off x="457200" y="1409128"/>
            <a:ext cx="4442346" cy="4525963"/>
          </a:xfrm>
        </p:spPr>
        <p:txBody>
          <a:bodyPr>
            <a:noAutofit/>
          </a:bodyPr>
          <a:lstStyle/>
          <a:p>
            <a:r>
              <a:rPr lang="en-US" sz="2000" dirty="0"/>
              <a:t>If students struggle with completing the “Student </a:t>
            </a:r>
            <a:r>
              <a:rPr lang="en-US" sz="2000" dirty="0" smtClean="0"/>
              <a:t>Tasks</a:t>
            </a:r>
            <a:r>
              <a:rPr lang="en-US" sz="2000" dirty="0"/>
              <a:t>”, and/or have little to no experience with </a:t>
            </a:r>
            <a:r>
              <a:rPr lang="en-US" sz="2000" dirty="0" smtClean="0"/>
              <a:t>coding on the calculator,  </a:t>
            </a:r>
            <a:r>
              <a:rPr lang="en-US" sz="2000" dirty="0"/>
              <a:t>it is strongly recommended that students </a:t>
            </a:r>
            <a:r>
              <a:rPr lang="en-US" sz="2000" dirty="0" smtClean="0"/>
              <a:t>complete </a:t>
            </a:r>
            <a:r>
              <a:rPr lang="en-US" sz="2000" dirty="0"/>
              <a:t>10 Minutes of Code lessons and/or start with the related Mood Ring </a:t>
            </a:r>
            <a:r>
              <a:rPr lang="en-US" sz="2000" dirty="0" smtClean="0"/>
              <a:t>project</a:t>
            </a:r>
            <a:r>
              <a:rPr lang="en-US" sz="2000" dirty="0"/>
              <a:t> </a:t>
            </a:r>
            <a:r>
              <a:rPr lang="en-US" sz="2000" dirty="0" smtClean="0"/>
              <a:t>for the best experience with this project.</a:t>
            </a:r>
            <a:endParaRPr lang="en-US" sz="2000" dirty="0"/>
          </a:p>
          <a:p>
            <a:r>
              <a:rPr lang="en-US" sz="2000" dirty="0"/>
              <a:t>Refer to the Teacher Notes PDF for additional </a:t>
            </a:r>
            <a:r>
              <a:rPr lang="en-US" sz="2000" dirty="0" smtClean="0"/>
              <a:t>information on skills students should be familiar with. </a:t>
            </a:r>
            <a:endParaRPr lang="en-US" sz="2000" dirty="0"/>
          </a:p>
          <a:p>
            <a:r>
              <a:rPr lang="en-US" sz="2000" dirty="0"/>
              <a:t>For your convenience, specific references to 10 Minutes of Code can be found in the notes section on each slide involving a task</a:t>
            </a:r>
          </a:p>
        </p:txBody>
      </p:sp>
      <p:sp>
        <p:nvSpPr>
          <p:cNvPr id="4" name="Content Placeholder 3"/>
          <p:cNvSpPr>
            <a:spLocks noGrp="1"/>
          </p:cNvSpPr>
          <p:nvPr>
            <p:ph sz="half" idx="2"/>
          </p:nvPr>
        </p:nvSpPr>
        <p:spPr>
          <a:xfrm>
            <a:off x="4648200" y="1477368"/>
            <a:ext cx="4038600" cy="3626893"/>
          </a:xfrm>
        </p:spPr>
        <p:txBody>
          <a:bodyPr>
            <a:normAutofit fontScale="47500" lnSpcReduction="20000"/>
          </a:bodyPr>
          <a:lstStyle/>
          <a:p>
            <a:pPr lvl="1"/>
            <a:r>
              <a:rPr lang="en-US" sz="3800" b="1" dirty="0"/>
              <a:t>10 Minute of Code Links:</a:t>
            </a:r>
          </a:p>
          <a:p>
            <a:pPr lvl="1">
              <a:buFont typeface="Wingdings" panose="05000000000000000000" pitchFamily="2" charset="2"/>
              <a:buChar char="§"/>
            </a:pPr>
            <a:r>
              <a:rPr lang="en-US" sz="3300" i="1" dirty="0"/>
              <a:t>10 MOC for TI-84 Plus: </a:t>
            </a:r>
            <a:r>
              <a:rPr lang="en-US" sz="3300" i="1" dirty="0">
                <a:hlinkClick r:id="rId2"/>
              </a:rPr>
              <a:t>https://education.ti.com/en/activities/ti-codes/84/10-minutes</a:t>
            </a:r>
            <a:endParaRPr lang="en-US" sz="3300" i="1" dirty="0"/>
          </a:p>
          <a:p>
            <a:pPr lvl="1">
              <a:buFont typeface="Wingdings" panose="05000000000000000000" pitchFamily="2" charset="2"/>
              <a:buChar char="§"/>
            </a:pPr>
            <a:r>
              <a:rPr lang="en-US" sz="3300" i="1" dirty="0"/>
              <a:t>10 MOC for TI-Innovator for TI-84: </a:t>
            </a:r>
            <a:r>
              <a:rPr lang="en-US" sz="3300" i="1" dirty="0">
                <a:hlinkClick r:id="rId3"/>
              </a:rPr>
              <a:t>https://education.ti.com/en/activities/ti-codes/84/10-minutes-innovator</a:t>
            </a:r>
            <a:endParaRPr lang="en-US" sz="3300" i="1" dirty="0"/>
          </a:p>
          <a:p>
            <a:pPr lvl="1">
              <a:buFont typeface="Wingdings" panose="05000000000000000000" pitchFamily="2" charset="2"/>
              <a:buChar char="§"/>
            </a:pPr>
            <a:r>
              <a:rPr lang="en-US" sz="3300" i="1" dirty="0"/>
              <a:t>10 MOC for TI-Nspire CX: </a:t>
            </a:r>
            <a:r>
              <a:rPr lang="en-US" sz="3300" i="1" dirty="0">
                <a:hlinkClick r:id="rId4"/>
              </a:rPr>
              <a:t>https://education.ti.com/en/activities/ti-codes/nspire/10-minutes </a:t>
            </a:r>
            <a:r>
              <a:rPr lang="en-US" sz="3300" dirty="0"/>
              <a:t>	</a:t>
            </a:r>
          </a:p>
          <a:p>
            <a:pPr lvl="1">
              <a:buFont typeface="Wingdings" panose="05000000000000000000" pitchFamily="2" charset="2"/>
              <a:buChar char="§"/>
            </a:pPr>
            <a:r>
              <a:rPr lang="en-US" sz="3300" i="1" dirty="0"/>
              <a:t>10 MOC with TI-Innovator for TI-Nspire CX: </a:t>
            </a:r>
            <a:r>
              <a:rPr lang="en-US" sz="3300" i="1" dirty="0">
                <a:hlinkClick r:id="rId5"/>
              </a:rPr>
              <a:t>https://</a:t>
            </a:r>
            <a:r>
              <a:rPr lang="en-US" sz="3300" i="1" dirty="0" smtClean="0">
                <a:hlinkClick r:id="rId5"/>
              </a:rPr>
              <a:t>education.ti.com/en/activities/ti-codes/nspire/10-minutes-innovator</a:t>
            </a:r>
            <a:endParaRPr lang="en-US" sz="3300" i="1" dirty="0"/>
          </a:p>
        </p:txBody>
      </p:sp>
    </p:spTree>
    <p:extLst>
      <p:ext uri="{BB962C8B-B14F-4D97-AF65-F5344CB8AC3E}">
        <p14:creationId xmlns:p14="http://schemas.microsoft.com/office/powerpoint/2010/main" val="569264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75" y="76200"/>
            <a:ext cx="8686800" cy="1143000"/>
          </a:xfrm>
        </p:spPr>
        <p:txBody>
          <a:bodyPr>
            <a:normAutofit fontScale="90000"/>
          </a:bodyPr>
          <a:lstStyle/>
          <a:p>
            <a:r>
              <a:rPr lang="en-US" b="1" dirty="0"/>
              <a:t>Student Task: </a:t>
            </a:r>
            <a:r>
              <a:rPr lang="en-US" dirty="0" smtClean="0"/>
              <a:t>Create a Traffic Light</a:t>
            </a:r>
            <a:endParaRPr lang="en-US" dirty="0"/>
          </a:p>
        </p:txBody>
      </p:sp>
      <p:sp>
        <p:nvSpPr>
          <p:cNvPr id="5" name="Content Placeholder 4"/>
          <p:cNvSpPr>
            <a:spLocks noGrp="1"/>
          </p:cNvSpPr>
          <p:nvPr>
            <p:ph idx="1"/>
          </p:nvPr>
        </p:nvSpPr>
        <p:spPr>
          <a:xfrm>
            <a:off x="457200" y="1219200"/>
            <a:ext cx="8229600" cy="4724400"/>
          </a:xfrm>
        </p:spPr>
        <p:txBody>
          <a:bodyPr>
            <a:normAutofit/>
          </a:bodyPr>
          <a:lstStyle/>
          <a:p>
            <a:pPr marL="0" indent="0">
              <a:buNone/>
            </a:pPr>
            <a:r>
              <a:rPr lang="en-US" sz="2800" dirty="0" smtClean="0"/>
              <a:t>2. </a:t>
            </a:r>
            <a:r>
              <a:rPr lang="en-US" sz="2800" b="1" dirty="0" smtClean="0"/>
              <a:t>Develop the Solution</a:t>
            </a:r>
            <a:r>
              <a:rPr lang="en-US" sz="2800" dirty="0" smtClean="0"/>
              <a:t>: Write down the steps before programming. Use this template: </a:t>
            </a:r>
          </a:p>
        </p:txBody>
      </p:sp>
      <p:graphicFrame>
        <p:nvGraphicFramePr>
          <p:cNvPr id="4" name="Content Placeholder 9"/>
          <p:cNvGraphicFramePr>
            <a:graphicFrameLocks/>
          </p:cNvGraphicFramePr>
          <p:nvPr>
            <p:extLst>
              <p:ext uri="{D42A27DB-BD31-4B8C-83A1-F6EECF244321}">
                <p14:modId xmlns:p14="http://schemas.microsoft.com/office/powerpoint/2010/main" val="1413656900"/>
              </p:ext>
            </p:extLst>
          </p:nvPr>
        </p:nvGraphicFramePr>
        <p:xfrm>
          <a:off x="637952" y="2402957"/>
          <a:ext cx="7899992" cy="3646618"/>
        </p:xfrm>
        <a:graphic>
          <a:graphicData uri="http://schemas.openxmlformats.org/drawingml/2006/table">
            <a:tbl>
              <a:tblPr firstRow="1" bandRow="1">
                <a:tableStyleId>{0505E3EF-67EA-436B-97B2-0124C06EBD24}</a:tableStyleId>
              </a:tblPr>
              <a:tblGrid>
                <a:gridCol w="3949996"/>
                <a:gridCol w="3949996"/>
              </a:tblGrid>
              <a:tr h="724588">
                <a:tc>
                  <a:txBody>
                    <a:bodyPr/>
                    <a:lstStyle/>
                    <a:p>
                      <a:r>
                        <a:rPr lang="en-US" dirty="0" smtClean="0"/>
                        <a:t>Important steps</a:t>
                      </a:r>
                      <a:r>
                        <a:rPr lang="en-US" baseline="0" dirty="0" smtClean="0"/>
                        <a:t> in your program</a:t>
                      </a:r>
                    </a:p>
                    <a:p>
                      <a:r>
                        <a:rPr lang="en-US" baseline="0" dirty="0" smtClean="0"/>
                        <a:t>(pseudocode) </a:t>
                      </a:r>
                      <a:endParaRPr lang="en-US" dirty="0"/>
                    </a:p>
                  </a:txBody>
                  <a:tcPr/>
                </a:tc>
                <a:tc>
                  <a:txBody>
                    <a:bodyPr/>
                    <a:lstStyle/>
                    <a:p>
                      <a:r>
                        <a:rPr lang="en-US" dirty="0" smtClean="0"/>
                        <a:t>TI-Basic commands to implement</a:t>
                      </a:r>
                      <a:r>
                        <a:rPr lang="en-US" baseline="0" dirty="0" smtClean="0"/>
                        <a:t> steps in your program</a:t>
                      </a:r>
                      <a:endParaRPr lang="en-US" dirty="0"/>
                    </a:p>
                  </a:txBody>
                  <a:tcPr/>
                </a:tc>
              </a:tr>
              <a:tr h="584406">
                <a:tc>
                  <a:txBody>
                    <a:bodyPr/>
                    <a:lstStyle/>
                    <a:p>
                      <a:r>
                        <a:rPr lang="en-US" dirty="0" smtClean="0"/>
                        <a:t>1.</a:t>
                      </a:r>
                      <a:endParaRPr lang="en-US" dirty="0"/>
                    </a:p>
                  </a:txBody>
                  <a:tcPr/>
                </a:tc>
                <a:tc>
                  <a:txBody>
                    <a:bodyPr/>
                    <a:lstStyle/>
                    <a:p>
                      <a:endParaRPr lang="en-US" dirty="0"/>
                    </a:p>
                  </a:txBody>
                  <a:tcPr/>
                </a:tc>
              </a:tr>
              <a:tr h="584406">
                <a:tc>
                  <a:txBody>
                    <a:bodyPr/>
                    <a:lstStyle/>
                    <a:p>
                      <a:r>
                        <a:rPr lang="en-US" dirty="0" smtClean="0"/>
                        <a:t>2.</a:t>
                      </a:r>
                      <a:endParaRPr lang="en-US" dirty="0"/>
                    </a:p>
                  </a:txBody>
                  <a:tcPr/>
                </a:tc>
                <a:tc>
                  <a:txBody>
                    <a:bodyPr/>
                    <a:lstStyle/>
                    <a:p>
                      <a:endParaRPr lang="en-US"/>
                    </a:p>
                  </a:txBody>
                  <a:tcPr/>
                </a:tc>
              </a:tr>
              <a:tr h="584406">
                <a:tc>
                  <a:txBody>
                    <a:bodyPr/>
                    <a:lstStyle/>
                    <a:p>
                      <a:r>
                        <a:rPr lang="en-US" dirty="0" smtClean="0"/>
                        <a:t>3.</a:t>
                      </a:r>
                      <a:endParaRPr lang="en-US" dirty="0"/>
                    </a:p>
                  </a:txBody>
                  <a:tcPr/>
                </a:tc>
                <a:tc>
                  <a:txBody>
                    <a:bodyPr/>
                    <a:lstStyle/>
                    <a:p>
                      <a:endParaRPr lang="en-US"/>
                    </a:p>
                  </a:txBody>
                  <a:tcPr/>
                </a:tc>
              </a:tr>
              <a:tr h="584406">
                <a:tc>
                  <a:txBody>
                    <a:bodyPr/>
                    <a:lstStyle/>
                    <a:p>
                      <a:r>
                        <a:rPr lang="en-US" dirty="0" smtClean="0"/>
                        <a:t>4.</a:t>
                      </a:r>
                      <a:endParaRPr lang="en-US" dirty="0"/>
                    </a:p>
                  </a:txBody>
                  <a:tcPr/>
                </a:tc>
                <a:tc>
                  <a:txBody>
                    <a:bodyPr/>
                    <a:lstStyle/>
                    <a:p>
                      <a:endParaRPr lang="en-US"/>
                    </a:p>
                  </a:txBody>
                  <a:tcPr/>
                </a:tc>
              </a:tr>
              <a:tr h="584406">
                <a:tc>
                  <a:txBody>
                    <a:bodyPr/>
                    <a:lstStyle/>
                    <a:p>
                      <a:r>
                        <a:rPr lang="en-US" dirty="0" smtClean="0"/>
                        <a:t>5</a:t>
                      </a:r>
                      <a:r>
                        <a:rPr lang="mr-IN" dirty="0" smtClean="0"/>
                        <a:t>…</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7102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 y="76200"/>
            <a:ext cx="8793126" cy="1143000"/>
          </a:xfrm>
        </p:spPr>
        <p:txBody>
          <a:bodyPr>
            <a:normAutofit fontScale="90000"/>
          </a:bodyPr>
          <a:lstStyle/>
          <a:p>
            <a:r>
              <a:rPr lang="en-US" b="1" dirty="0"/>
              <a:t>Student Task: </a:t>
            </a:r>
            <a:r>
              <a:rPr lang="en-US" dirty="0" smtClean="0"/>
              <a:t>Create a Traffic Light</a:t>
            </a:r>
            <a:endParaRPr lang="en-US" dirty="0"/>
          </a:p>
        </p:txBody>
      </p:sp>
      <p:sp>
        <p:nvSpPr>
          <p:cNvPr id="5" name="Content Placeholder 4"/>
          <p:cNvSpPr>
            <a:spLocks noGrp="1"/>
          </p:cNvSpPr>
          <p:nvPr>
            <p:ph idx="1"/>
          </p:nvPr>
        </p:nvSpPr>
        <p:spPr/>
        <p:txBody>
          <a:bodyPr>
            <a:normAutofit/>
          </a:bodyPr>
          <a:lstStyle/>
          <a:p>
            <a:pPr marL="0" indent="0">
              <a:buNone/>
            </a:pPr>
            <a:r>
              <a:rPr lang="en-US" b="1" dirty="0" smtClean="0"/>
              <a:t>3. Write the code : </a:t>
            </a:r>
            <a:r>
              <a:rPr lang="en-US" dirty="0" smtClean="0"/>
              <a:t>Follow your pseudocode plan, and assimilate the code snippets to write your program. </a:t>
            </a:r>
          </a:p>
        </p:txBody>
      </p:sp>
    </p:spTree>
    <p:extLst>
      <p:ext uri="{BB962C8B-B14F-4D97-AF65-F5344CB8AC3E}">
        <p14:creationId xmlns:p14="http://schemas.microsoft.com/office/powerpoint/2010/main" val="321362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Code:</a:t>
            </a:r>
            <a:endParaRPr lang="en-US" dirty="0"/>
          </a:p>
        </p:txBody>
      </p:sp>
      <p:sp>
        <p:nvSpPr>
          <p:cNvPr id="6" name="Text Placeholder 5"/>
          <p:cNvSpPr>
            <a:spLocks noGrp="1"/>
          </p:cNvSpPr>
          <p:nvPr>
            <p:ph type="body" idx="1"/>
          </p:nvPr>
        </p:nvSpPr>
        <p:spPr/>
        <p:txBody>
          <a:bodyPr/>
          <a:lstStyle/>
          <a:p>
            <a:r>
              <a:rPr lang="en-US" i="1" dirty="0" smtClean="0"/>
              <a:t>Just the Colors Once</a:t>
            </a:r>
            <a:endParaRPr lang="en-US" i="1" dirty="0"/>
          </a:p>
        </p:txBody>
      </p:sp>
      <p:sp>
        <p:nvSpPr>
          <p:cNvPr id="3" name="Content Placeholder 2"/>
          <p:cNvSpPr>
            <a:spLocks noGrp="1"/>
          </p:cNvSpPr>
          <p:nvPr>
            <p:ph sz="half" idx="2"/>
          </p:nvPr>
        </p:nvSpPr>
        <p:spPr>
          <a:solidFill>
            <a:schemeClr val="bg1">
              <a:lumMod val="85000"/>
            </a:schemeClr>
          </a:solidFill>
        </p:spPr>
        <p:txBody>
          <a:bodyPr/>
          <a:lstStyle/>
          <a:p>
            <a:pPr marL="0" indent="0">
              <a:buNone/>
            </a:pPr>
            <a:r>
              <a:rPr lang="en-US" sz="2000" dirty="0" smtClean="0"/>
              <a:t>Send "SET </a:t>
            </a:r>
            <a:r>
              <a:rPr lang="en-US" sz="2000" dirty="0"/>
              <a:t>COLOR 255 0 0</a:t>
            </a:r>
            <a:r>
              <a:rPr lang="en-US" sz="2000" dirty="0" smtClean="0"/>
              <a:t>”</a:t>
            </a:r>
            <a:endParaRPr lang="en-US" sz="2000" dirty="0"/>
          </a:p>
          <a:p>
            <a:pPr marL="0" indent="0">
              <a:buNone/>
            </a:pPr>
            <a:r>
              <a:rPr lang="en-US" sz="2000" dirty="0"/>
              <a:t>Wait 1</a:t>
            </a:r>
          </a:p>
          <a:p>
            <a:pPr marL="0" indent="0">
              <a:buNone/>
            </a:pPr>
            <a:r>
              <a:rPr lang="en-US" sz="2000" dirty="0" smtClean="0"/>
              <a:t>Send "SET </a:t>
            </a:r>
            <a:r>
              <a:rPr lang="en-US" sz="2000" dirty="0"/>
              <a:t>COLOR 255 0 255</a:t>
            </a:r>
            <a:r>
              <a:rPr lang="en-US" sz="2000" dirty="0" smtClean="0"/>
              <a:t>”</a:t>
            </a:r>
            <a:endParaRPr lang="en-US" sz="2000" dirty="0"/>
          </a:p>
          <a:p>
            <a:pPr marL="0" indent="0">
              <a:buNone/>
            </a:pPr>
            <a:r>
              <a:rPr lang="en-US" sz="2000" dirty="0"/>
              <a:t>Wait 1</a:t>
            </a:r>
          </a:p>
          <a:p>
            <a:pPr marL="0" indent="0">
              <a:buNone/>
            </a:pPr>
            <a:r>
              <a:rPr lang="en-US" sz="2000" dirty="0" smtClean="0"/>
              <a:t>Send "SET </a:t>
            </a:r>
            <a:r>
              <a:rPr lang="en-US" sz="2000" dirty="0"/>
              <a:t>COLOR 0 0 0</a:t>
            </a:r>
            <a:r>
              <a:rPr lang="en-US" sz="2000" dirty="0" smtClean="0"/>
              <a:t>”</a:t>
            </a:r>
            <a:endParaRPr lang="en-US" sz="2000" dirty="0"/>
          </a:p>
          <a:p>
            <a:pPr marL="0" indent="0">
              <a:buNone/>
            </a:pPr>
            <a:endParaRPr lang="en-US" sz="2000" dirty="0" smtClean="0"/>
          </a:p>
          <a:p>
            <a:pPr marL="0" indent="0">
              <a:buNone/>
            </a:pPr>
            <a:endParaRPr lang="en-US" dirty="0"/>
          </a:p>
        </p:txBody>
      </p:sp>
      <p:sp>
        <p:nvSpPr>
          <p:cNvPr id="7" name="Text Placeholder 6"/>
          <p:cNvSpPr>
            <a:spLocks noGrp="1"/>
          </p:cNvSpPr>
          <p:nvPr>
            <p:ph type="body" sz="quarter" idx="3"/>
          </p:nvPr>
        </p:nvSpPr>
        <p:spPr/>
        <p:txBody>
          <a:bodyPr/>
          <a:lstStyle/>
          <a:p>
            <a:r>
              <a:rPr lang="en-US" i="1" dirty="0" smtClean="0"/>
              <a:t>Loop through the Colors</a:t>
            </a:r>
            <a:endParaRPr lang="en-US" i="1" dirty="0"/>
          </a:p>
        </p:txBody>
      </p:sp>
      <p:sp>
        <p:nvSpPr>
          <p:cNvPr id="4" name="Content Placeholder 3"/>
          <p:cNvSpPr>
            <a:spLocks noGrp="1"/>
          </p:cNvSpPr>
          <p:nvPr>
            <p:ph sz="quarter" idx="4"/>
          </p:nvPr>
        </p:nvSpPr>
        <p:spPr>
          <a:solidFill>
            <a:schemeClr val="bg1">
              <a:lumMod val="85000"/>
            </a:schemeClr>
          </a:solidFill>
        </p:spPr>
        <p:txBody>
          <a:bodyPr>
            <a:normAutofit fontScale="70000" lnSpcReduction="20000"/>
          </a:bodyPr>
          <a:lstStyle/>
          <a:p>
            <a:pPr marL="0" indent="0">
              <a:buNone/>
            </a:pPr>
            <a:r>
              <a:rPr lang="en-US" dirty="0" smtClean="0"/>
              <a:t>For c,1,10</a:t>
            </a:r>
            <a:endParaRPr lang="en-US" dirty="0"/>
          </a:p>
          <a:p>
            <a:pPr marL="0" indent="0">
              <a:buNone/>
            </a:pPr>
            <a:r>
              <a:rPr lang="en-US" dirty="0" smtClean="0"/>
              <a:t>Send "SET </a:t>
            </a:r>
            <a:r>
              <a:rPr lang="en-US" dirty="0"/>
              <a:t>COLOR.RED  ON </a:t>
            </a:r>
            <a:r>
              <a:rPr lang="en-US" dirty="0" smtClean="0"/>
              <a:t>”</a:t>
            </a:r>
            <a:endParaRPr lang="en-US" dirty="0"/>
          </a:p>
          <a:p>
            <a:pPr marL="0" indent="0">
              <a:buNone/>
            </a:pPr>
            <a:r>
              <a:rPr lang="en-US" dirty="0"/>
              <a:t>Wait 1</a:t>
            </a:r>
          </a:p>
          <a:p>
            <a:pPr marL="0" indent="0">
              <a:buNone/>
            </a:pPr>
            <a:r>
              <a:rPr lang="en-US" dirty="0" smtClean="0"/>
              <a:t>Send "SET </a:t>
            </a:r>
            <a:r>
              <a:rPr lang="en-US" dirty="0"/>
              <a:t>COLOR.RED  OFF </a:t>
            </a:r>
            <a:r>
              <a:rPr lang="en-US" dirty="0" smtClean="0"/>
              <a:t>”</a:t>
            </a:r>
            <a:endParaRPr lang="en-US" dirty="0"/>
          </a:p>
          <a:p>
            <a:pPr marL="0" indent="0">
              <a:buNone/>
            </a:pPr>
            <a:r>
              <a:rPr lang="en-US" dirty="0"/>
              <a:t>Wait </a:t>
            </a:r>
            <a:r>
              <a:rPr lang="en-US" dirty="0" smtClean="0"/>
              <a:t>1</a:t>
            </a:r>
          </a:p>
          <a:p>
            <a:pPr marL="0" indent="0">
              <a:buNone/>
            </a:pPr>
            <a:r>
              <a:rPr lang="en-US" dirty="0" smtClean="0"/>
              <a:t>Send "SET COLOR.GREEN </a:t>
            </a:r>
            <a:r>
              <a:rPr lang="en-US" dirty="0"/>
              <a:t>ON</a:t>
            </a:r>
            <a:r>
              <a:rPr lang="en-US" dirty="0" smtClean="0"/>
              <a:t>”</a:t>
            </a:r>
            <a:endParaRPr lang="en-US" dirty="0"/>
          </a:p>
          <a:p>
            <a:pPr marL="0" indent="0">
              <a:buNone/>
            </a:pPr>
            <a:r>
              <a:rPr lang="en-US" dirty="0"/>
              <a:t>Wait </a:t>
            </a:r>
            <a:r>
              <a:rPr lang="en-US" dirty="0" smtClean="0"/>
              <a:t>1</a:t>
            </a:r>
            <a:endParaRPr lang="en-US" dirty="0"/>
          </a:p>
          <a:p>
            <a:pPr marL="0" indent="0">
              <a:buNone/>
            </a:pPr>
            <a:r>
              <a:rPr lang="en-US" dirty="0"/>
              <a:t>Send </a:t>
            </a:r>
            <a:r>
              <a:rPr lang="en-US" dirty="0" smtClean="0"/>
              <a:t>"</a:t>
            </a:r>
            <a:r>
              <a:rPr lang="en-US" dirty="0"/>
              <a:t>SET </a:t>
            </a:r>
            <a:r>
              <a:rPr lang="en-US" dirty="0" smtClean="0"/>
              <a:t>COLOR.GREEN </a:t>
            </a:r>
            <a:r>
              <a:rPr lang="en-US" dirty="0"/>
              <a:t>OFF</a:t>
            </a:r>
            <a:r>
              <a:rPr lang="en-US" dirty="0" smtClean="0"/>
              <a:t>”</a:t>
            </a:r>
            <a:endParaRPr lang="en-US" dirty="0"/>
          </a:p>
          <a:p>
            <a:pPr marL="0" indent="0">
              <a:buNone/>
            </a:pPr>
            <a:r>
              <a:rPr lang="en-US" dirty="0"/>
              <a:t>Wait </a:t>
            </a:r>
            <a:r>
              <a:rPr lang="en-US" dirty="0" smtClean="0"/>
              <a:t>1</a:t>
            </a:r>
          </a:p>
          <a:p>
            <a:pPr marL="0" indent="0">
              <a:buNone/>
            </a:pPr>
            <a:r>
              <a:rPr lang="en-US" dirty="0" smtClean="0"/>
              <a:t>Send "SET </a:t>
            </a:r>
            <a:r>
              <a:rPr lang="en-US" dirty="0"/>
              <a:t>COLOR 255 </a:t>
            </a:r>
            <a:r>
              <a:rPr lang="en-US" dirty="0" smtClean="0"/>
              <a:t>255 0”</a:t>
            </a:r>
            <a:endParaRPr lang="en-US" dirty="0"/>
          </a:p>
          <a:p>
            <a:pPr marL="0" indent="0">
              <a:buNone/>
            </a:pPr>
            <a:r>
              <a:rPr lang="en-US" dirty="0"/>
              <a:t>Wait 1</a:t>
            </a:r>
          </a:p>
          <a:p>
            <a:pPr marL="0" indent="0">
              <a:buNone/>
            </a:pPr>
            <a:r>
              <a:rPr lang="en-US" dirty="0" smtClean="0"/>
              <a:t>Send "SET </a:t>
            </a:r>
            <a:r>
              <a:rPr lang="en-US" dirty="0"/>
              <a:t>COLOR 0 0 0</a:t>
            </a:r>
            <a:r>
              <a:rPr lang="en-US" dirty="0" smtClean="0"/>
              <a:t>”</a:t>
            </a:r>
            <a:endParaRPr lang="en-US" dirty="0"/>
          </a:p>
          <a:p>
            <a:pPr marL="0" indent="0">
              <a:buNone/>
            </a:pPr>
            <a:r>
              <a:rPr lang="en-US" dirty="0" smtClean="0"/>
              <a:t>End</a:t>
            </a:r>
            <a:endParaRPr lang="en-US" dirty="0"/>
          </a:p>
          <a:p>
            <a:pPr marL="0" indent="0">
              <a:buNone/>
            </a:pPr>
            <a:endParaRPr lang="en-US" dirty="0"/>
          </a:p>
        </p:txBody>
      </p:sp>
      <p:sp>
        <p:nvSpPr>
          <p:cNvPr id="9" name="Rounded Rectangle 8"/>
          <p:cNvSpPr/>
          <p:nvPr/>
        </p:nvSpPr>
        <p:spPr>
          <a:xfrm>
            <a:off x="4645025" y="304800"/>
            <a:ext cx="403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10" name="Rectangle 9"/>
          <p:cNvSpPr/>
          <p:nvPr/>
        </p:nvSpPr>
        <p:spPr>
          <a:xfrm>
            <a:off x="4808560" y="2715903"/>
            <a:ext cx="3717879"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534930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a:t>
            </a:r>
            <a:endParaRPr lang="en-US" dirty="0"/>
          </a:p>
        </p:txBody>
      </p:sp>
      <p:sp>
        <p:nvSpPr>
          <p:cNvPr id="3" name="Content Placeholder 2"/>
          <p:cNvSpPr>
            <a:spLocks noGrp="1"/>
          </p:cNvSpPr>
          <p:nvPr>
            <p:ph idx="1"/>
          </p:nvPr>
        </p:nvSpPr>
        <p:spPr>
          <a:xfrm>
            <a:off x="457200" y="1415716"/>
            <a:ext cx="8229600" cy="4495800"/>
          </a:xfrm>
        </p:spPr>
        <p:txBody>
          <a:bodyPr>
            <a:normAutofit/>
          </a:bodyPr>
          <a:lstStyle/>
          <a:p>
            <a:r>
              <a:rPr lang="en-US" dirty="0" smtClean="0"/>
              <a:t>Do </a:t>
            </a:r>
            <a:r>
              <a:rPr lang="en-US" dirty="0"/>
              <a:t>you have a Red-Yellow-Green repeating pattern with a loop</a:t>
            </a:r>
            <a:r>
              <a:rPr lang="en-US" dirty="0" smtClean="0"/>
              <a:t>?</a:t>
            </a:r>
            <a:endParaRPr lang="en-US" dirty="0"/>
          </a:p>
          <a:p>
            <a:r>
              <a:rPr lang="en-US" dirty="0"/>
              <a:t>How did you make the color Yellow</a:t>
            </a:r>
            <a:r>
              <a:rPr lang="en-US" dirty="0" smtClean="0"/>
              <a:t>?</a:t>
            </a:r>
            <a:endParaRPr lang="en-US" dirty="0"/>
          </a:p>
          <a:p>
            <a:r>
              <a:rPr lang="en-US" dirty="0"/>
              <a:t>How much time is each color ON</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267062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a:t>
            </a:r>
            <a:r>
              <a:rPr lang="en-US" i="1" dirty="0" smtClean="0"/>
              <a:t>Try this! </a:t>
            </a:r>
            <a:endParaRPr lang="en-US" i="1" dirty="0"/>
          </a:p>
        </p:txBody>
      </p:sp>
      <p:sp>
        <p:nvSpPr>
          <p:cNvPr id="3" name="Content Placeholder 2"/>
          <p:cNvSpPr>
            <a:spLocks noGrp="1"/>
          </p:cNvSpPr>
          <p:nvPr>
            <p:ph sz="half" idx="1"/>
          </p:nvPr>
        </p:nvSpPr>
        <p:spPr/>
        <p:txBody>
          <a:bodyPr>
            <a:normAutofit fontScale="85000" lnSpcReduction="10000"/>
          </a:bodyPr>
          <a:lstStyle/>
          <a:p>
            <a:r>
              <a:rPr lang="en-US" dirty="0"/>
              <a:t>Display Walk/Don’t Walk for people crossing in front of the traffic signal. (extra challenge, communicating that the signal is about to change)</a:t>
            </a:r>
          </a:p>
          <a:p>
            <a:r>
              <a:rPr lang="en-US" dirty="0" smtClean="0"/>
              <a:t>Create an </a:t>
            </a:r>
            <a:r>
              <a:rPr lang="en-US" dirty="0"/>
              <a:t>a</a:t>
            </a:r>
            <a:r>
              <a:rPr lang="en-US" dirty="0" smtClean="0"/>
              <a:t>udible </a:t>
            </a:r>
            <a:r>
              <a:rPr lang="en-US" dirty="0"/>
              <a:t>signal for blind people to know when it is safe to cross (extra challenge – communicating that the signal is about to </a:t>
            </a:r>
            <a:r>
              <a:rPr lang="en-US" dirty="0" smtClean="0"/>
              <a:t>change.. </a:t>
            </a:r>
            <a:r>
              <a:rPr lang="en-US" dirty="0" err="1" smtClean="0"/>
              <a:t>Ie</a:t>
            </a:r>
            <a:r>
              <a:rPr lang="en-US" dirty="0" smtClean="0"/>
              <a:t>. a warning)</a:t>
            </a:r>
            <a:endParaRPr lang="en-US" dirty="0"/>
          </a:p>
        </p:txBody>
      </p:sp>
      <p:sp>
        <p:nvSpPr>
          <p:cNvPr id="6" name="Content Placeholder 5"/>
          <p:cNvSpPr>
            <a:spLocks noGrp="1"/>
          </p:cNvSpPr>
          <p:nvPr>
            <p:ph sz="half" idx="2"/>
          </p:nvPr>
        </p:nvSpPr>
        <p:spPr>
          <a:xfrm>
            <a:off x="4648200" y="1762760"/>
            <a:ext cx="4038600" cy="4525963"/>
          </a:xfrm>
          <a:solidFill>
            <a:schemeClr val="bg2">
              <a:lumMod val="85000"/>
            </a:schemeClr>
          </a:solidFill>
        </p:spPr>
        <p:txBody>
          <a:bodyPr>
            <a:normAutofit fontScale="85000" lnSpcReduction="10000"/>
          </a:bodyPr>
          <a:lstStyle/>
          <a:p>
            <a:pPr marL="0" indent="0">
              <a:buNone/>
            </a:pPr>
            <a:endParaRPr lang="en-US" b="1" dirty="0" smtClean="0"/>
          </a:p>
          <a:p>
            <a:pPr marL="0" indent="0">
              <a:buNone/>
            </a:pPr>
            <a:r>
              <a:rPr lang="en-US" b="1" dirty="0" smtClean="0"/>
              <a:t>Command Hints:</a:t>
            </a:r>
          </a:p>
          <a:p>
            <a:pPr marL="0" indent="0">
              <a:buNone/>
            </a:pPr>
            <a:r>
              <a:rPr lang="en-US" dirty="0" err="1" smtClean="0"/>
              <a:t>Disp</a:t>
            </a:r>
            <a:r>
              <a:rPr lang="en-US" dirty="0" smtClean="0"/>
              <a:t> ”Hello World”</a:t>
            </a:r>
            <a:endParaRPr lang="en-US" dirty="0"/>
          </a:p>
          <a:p>
            <a:pPr marL="0" indent="0">
              <a:buNone/>
            </a:pPr>
            <a:r>
              <a:rPr lang="en-US" dirty="0" err="1"/>
              <a:t>Disp</a:t>
            </a:r>
            <a:r>
              <a:rPr lang="en-US" dirty="0"/>
              <a:t> </a:t>
            </a:r>
            <a:r>
              <a:rPr lang="en-US" dirty="0" smtClean="0"/>
              <a:t>2+3</a:t>
            </a:r>
          </a:p>
          <a:p>
            <a:pPr marL="0" indent="0">
              <a:buNone/>
            </a:pPr>
            <a:endParaRPr lang="en-US" dirty="0" smtClean="0"/>
          </a:p>
          <a:p>
            <a:pPr marL="0" indent="0">
              <a:buNone/>
            </a:pPr>
            <a:endParaRPr lang="en-US" dirty="0"/>
          </a:p>
          <a:p>
            <a:pPr marL="0" indent="0">
              <a:buNone/>
            </a:pPr>
            <a:r>
              <a:rPr lang="en-US" dirty="0" smtClean="0"/>
              <a:t>Send</a:t>
            </a:r>
            <a:r>
              <a:rPr lang="en-US" dirty="0"/>
              <a:t> </a:t>
            </a:r>
            <a:r>
              <a:rPr lang="en-US" dirty="0" smtClean="0"/>
              <a:t>"SET </a:t>
            </a:r>
            <a:r>
              <a:rPr lang="en-US" dirty="0"/>
              <a:t>SOUND </a:t>
            </a:r>
            <a:r>
              <a:rPr lang="en-US" dirty="0" smtClean="0"/>
              <a:t>440 3”</a:t>
            </a:r>
          </a:p>
          <a:p>
            <a:pPr marL="0" indent="0">
              <a:buNone/>
            </a:pPr>
            <a:r>
              <a:rPr lang="en-US" dirty="0" smtClean="0"/>
              <a:t>Send "SET </a:t>
            </a:r>
            <a:r>
              <a:rPr lang="en-US" dirty="0"/>
              <a:t>SOUND 261 </a:t>
            </a:r>
            <a:r>
              <a:rPr lang="en-US" dirty="0" smtClean="0"/>
              <a:t>.</a:t>
            </a:r>
            <a:r>
              <a:rPr lang="en-US" dirty="0"/>
              <a:t>5</a:t>
            </a:r>
            <a:r>
              <a:rPr lang="en-US" dirty="0" smtClean="0"/>
              <a:t>” </a:t>
            </a:r>
            <a:endParaRPr lang="en-US" dirty="0"/>
          </a:p>
          <a:p>
            <a:pPr marL="0" indent="0">
              <a:buNone/>
            </a:pPr>
            <a:endParaRPr lang="en-US" dirty="0"/>
          </a:p>
          <a:p>
            <a:endParaRPr lang="en-US" dirty="0"/>
          </a:p>
        </p:txBody>
      </p:sp>
      <p:sp>
        <p:nvSpPr>
          <p:cNvPr id="7" name="Rounded Rectangle 6"/>
          <p:cNvSpPr/>
          <p:nvPr/>
        </p:nvSpPr>
        <p:spPr>
          <a:xfrm>
            <a:off x="4648200" y="1143000"/>
            <a:ext cx="403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Tree>
    <p:extLst>
      <p:ext uri="{BB962C8B-B14F-4D97-AF65-F5344CB8AC3E}">
        <p14:creationId xmlns:p14="http://schemas.microsoft.com/office/powerpoint/2010/main" val="23965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 Introduction to Using </a:t>
            </a:r>
            <a:r>
              <a:rPr lang="en-US" dirty="0" err="1" smtClean="0"/>
              <a:t>InPut</a:t>
            </a:r>
            <a:r>
              <a:rPr lang="en-US" dirty="0" smtClean="0"/>
              <a:t> and </a:t>
            </a:r>
            <a:r>
              <a:rPr lang="en-US" dirty="0" err="1" smtClean="0"/>
              <a:t>OutPUT</a:t>
            </a:r>
            <a:endParaRPr lang="en-US" dirty="0"/>
          </a:p>
        </p:txBody>
      </p:sp>
    </p:spTree>
    <p:extLst>
      <p:ext uri="{BB962C8B-B14F-4D97-AF65-F5344CB8AC3E}">
        <p14:creationId xmlns:p14="http://schemas.microsoft.com/office/powerpoint/2010/main" val="2773326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Introduction</a:t>
            </a:r>
            <a:r>
              <a:rPr lang="en-US" sz="3600" dirty="0" smtClean="0"/>
              <a:t>: </a:t>
            </a:r>
            <a:r>
              <a:rPr lang="en-US" sz="4000" dirty="0" smtClean="0"/>
              <a:t>Input and Output</a:t>
            </a:r>
            <a:endParaRPr lang="en-US" sz="4000" dirty="0"/>
          </a:p>
        </p:txBody>
      </p:sp>
      <p:sp>
        <p:nvSpPr>
          <p:cNvPr id="5" name="Content Placeholder 4"/>
          <p:cNvSpPr>
            <a:spLocks noGrp="1"/>
          </p:cNvSpPr>
          <p:nvPr>
            <p:ph idx="1"/>
          </p:nvPr>
        </p:nvSpPr>
        <p:spPr/>
        <p:txBody>
          <a:bodyPr/>
          <a:lstStyle/>
          <a:p>
            <a:r>
              <a:rPr lang="en-US" dirty="0" smtClean="0"/>
              <a:t>Input and Output occur in several forms.</a:t>
            </a:r>
          </a:p>
          <a:p>
            <a:pPr lvl="1"/>
            <a:r>
              <a:rPr lang="en-US" dirty="0" smtClean="0"/>
              <a:t>Input: </a:t>
            </a:r>
          </a:p>
          <a:p>
            <a:pPr lvl="2"/>
            <a:r>
              <a:rPr lang="en-US" dirty="0" smtClean="0"/>
              <a:t>User Inputs amount of red for RGB display</a:t>
            </a:r>
          </a:p>
          <a:p>
            <a:pPr lvl="2"/>
            <a:r>
              <a:rPr lang="en-US" dirty="0" smtClean="0"/>
              <a:t>Brightness sensor on TI-Innovator Hub measures light intensity</a:t>
            </a:r>
          </a:p>
          <a:p>
            <a:pPr lvl="1"/>
            <a:r>
              <a:rPr lang="en-US" dirty="0" smtClean="0"/>
              <a:t>Output:</a:t>
            </a:r>
          </a:p>
          <a:p>
            <a:pPr lvl="2"/>
            <a:r>
              <a:rPr lang="en-US" dirty="0" smtClean="0"/>
              <a:t>Calculator displays measured light intensity</a:t>
            </a:r>
          </a:p>
          <a:p>
            <a:pPr lvl="2"/>
            <a:r>
              <a:rPr lang="en-US" dirty="0" smtClean="0"/>
              <a:t>LED light displays color based on code </a:t>
            </a:r>
            <a:endParaRPr lang="en-US" dirty="0"/>
          </a:p>
        </p:txBody>
      </p:sp>
    </p:spTree>
    <p:extLst>
      <p:ext uri="{BB962C8B-B14F-4D97-AF65-F5344CB8AC3E}">
        <p14:creationId xmlns:p14="http://schemas.microsoft.com/office/powerpoint/2010/main" val="1719057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Brightness Sensor on TI-Innovator Hub </a:t>
            </a:r>
            <a:endParaRPr lang="en-US" sz="3600" dirty="0"/>
          </a:p>
        </p:txBody>
      </p:sp>
      <p:pic>
        <p:nvPicPr>
          <p:cNvPr id="1026" name="Picture 2" descr="C:\Users\a0220733\Downloads\TI-Innovator Hub_usb_resup_l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7982" y="2125287"/>
            <a:ext cx="2712572" cy="129675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rot="17966059">
            <a:off x="913826" y="3924261"/>
            <a:ext cx="1129431" cy="368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product-ti-innovator-sens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191" y="2125287"/>
            <a:ext cx="2571750" cy="1504951"/>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rot="13549629">
            <a:off x="6688577" y="3370931"/>
            <a:ext cx="1073927" cy="368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8268" y="4700558"/>
            <a:ext cx="3860651" cy="646331"/>
          </a:xfrm>
          <a:prstGeom prst="rect">
            <a:avLst/>
          </a:prstGeom>
        </p:spPr>
        <p:txBody>
          <a:bodyPr wrap="square">
            <a:spAutoFit/>
          </a:bodyPr>
          <a:lstStyle/>
          <a:p>
            <a:r>
              <a:rPr lang="en-US" dirty="0" smtClean="0"/>
              <a:t>INPUT</a:t>
            </a:r>
          </a:p>
          <a:p>
            <a:r>
              <a:rPr lang="en-US" dirty="0" smtClean="0"/>
              <a:t>On-Board </a:t>
            </a:r>
            <a:r>
              <a:rPr lang="en-US" dirty="0"/>
              <a:t>Light Brightness Sensor</a:t>
            </a:r>
          </a:p>
        </p:txBody>
      </p:sp>
      <p:sp>
        <p:nvSpPr>
          <p:cNvPr id="13" name="Rectangle 12"/>
          <p:cNvSpPr/>
          <p:nvPr/>
        </p:nvSpPr>
        <p:spPr>
          <a:xfrm>
            <a:off x="7479792" y="4584757"/>
            <a:ext cx="1207008" cy="646331"/>
          </a:xfrm>
          <a:prstGeom prst="rect">
            <a:avLst/>
          </a:prstGeom>
        </p:spPr>
        <p:txBody>
          <a:bodyPr wrap="square">
            <a:spAutoFit/>
          </a:bodyPr>
          <a:lstStyle/>
          <a:p>
            <a:r>
              <a:rPr lang="en-US" dirty="0" smtClean="0"/>
              <a:t>OUTPUT</a:t>
            </a:r>
          </a:p>
          <a:p>
            <a:r>
              <a:rPr lang="en-US" dirty="0" smtClean="0"/>
              <a:t>LED Light</a:t>
            </a:r>
            <a:endParaRPr lang="en-US" dirty="0"/>
          </a:p>
        </p:txBody>
      </p:sp>
    </p:spTree>
    <p:extLst>
      <p:ext uri="{BB962C8B-B14F-4D97-AF65-F5344CB8AC3E}">
        <p14:creationId xmlns:p14="http://schemas.microsoft.com/office/powerpoint/2010/main" val="129649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Brightness Sensor on TI-Innovator Hub </a:t>
            </a:r>
            <a:endParaRPr lang="en-US" sz="3600" dirty="0"/>
          </a:p>
        </p:txBody>
      </p:sp>
      <p:sp>
        <p:nvSpPr>
          <p:cNvPr id="4" name="Content Placeholder 3"/>
          <p:cNvSpPr>
            <a:spLocks noGrp="1"/>
          </p:cNvSpPr>
          <p:nvPr>
            <p:ph sz="half" idx="1"/>
          </p:nvPr>
        </p:nvSpPr>
        <p:spPr>
          <a:xfrm>
            <a:off x="457200" y="1600200"/>
            <a:ext cx="4038600" cy="4525963"/>
          </a:xfrm>
        </p:spPr>
        <p:txBody>
          <a:bodyPr>
            <a:normAutofit/>
          </a:bodyPr>
          <a:lstStyle/>
          <a:p>
            <a:r>
              <a:rPr lang="en-US" dirty="0" smtClean="0"/>
              <a:t>On-Board Light Brightness Sensor is built into </a:t>
            </a:r>
            <a:r>
              <a:rPr lang="en-US" dirty="0"/>
              <a:t>the TI-Innovator Hub. </a:t>
            </a:r>
            <a:r>
              <a:rPr lang="en-US" dirty="0" smtClean="0"/>
              <a:t>It is located </a:t>
            </a:r>
            <a:r>
              <a:rPr lang="en-US" dirty="0"/>
              <a:t>at the bottom of the Hub. The sensor detects light intensity</a:t>
            </a:r>
            <a:r>
              <a:rPr lang="en-US" dirty="0" smtClean="0"/>
              <a:t>.</a:t>
            </a:r>
          </a:p>
          <a:p>
            <a:r>
              <a:rPr lang="en-US" dirty="0" smtClean="0"/>
              <a:t>Readings range </a:t>
            </a:r>
            <a:r>
              <a:rPr lang="en-US" dirty="0"/>
              <a:t>from 0 to 100.</a:t>
            </a:r>
          </a:p>
          <a:p>
            <a:endParaRPr lang="en-US" dirty="0"/>
          </a:p>
          <a:p>
            <a:endParaRPr lang="en-US" dirty="0"/>
          </a:p>
        </p:txBody>
      </p:sp>
      <p:pic>
        <p:nvPicPr>
          <p:cNvPr id="1026" name="Picture 2" descr="C:\Users\a0220733\Downloads\TI-Innovator Hub_usb_resup_l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52754" y="2516264"/>
            <a:ext cx="3988832" cy="190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53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Code- Brightness sensor</a:t>
            </a:r>
            <a:endParaRPr lang="en-US" dirty="0"/>
          </a:p>
        </p:txBody>
      </p:sp>
      <p:sp>
        <p:nvSpPr>
          <p:cNvPr id="5" name="Content Placeholder 4"/>
          <p:cNvSpPr>
            <a:spLocks noGrp="1"/>
          </p:cNvSpPr>
          <p:nvPr>
            <p:ph sz="half" idx="1"/>
          </p:nvPr>
        </p:nvSpPr>
        <p:spPr>
          <a:xfrm>
            <a:off x="457199" y="1447800"/>
            <a:ext cx="4169392" cy="4678363"/>
          </a:xfrm>
          <a:solidFill>
            <a:schemeClr val="bg1">
              <a:lumMod val="85000"/>
            </a:schemeClr>
          </a:solidFill>
        </p:spPr>
        <p:txBody>
          <a:bodyPr>
            <a:normAutofit/>
          </a:bodyPr>
          <a:lstStyle/>
          <a:p>
            <a:pPr marL="0" indent="0">
              <a:buNone/>
            </a:pPr>
            <a:r>
              <a:rPr lang="en-US" sz="2000" b="1" dirty="0"/>
              <a:t>Sample </a:t>
            </a:r>
            <a:r>
              <a:rPr lang="en-US" sz="2000" b="1" dirty="0" smtClean="0"/>
              <a:t>Code </a:t>
            </a:r>
            <a:r>
              <a:rPr lang="en-US" sz="2000" b="1" dirty="0" err="1" smtClean="0"/>
              <a:t>Nspire</a:t>
            </a:r>
            <a:r>
              <a:rPr lang="en-US" b="1" dirty="0" smtClean="0"/>
              <a:t>: </a:t>
            </a:r>
            <a:endParaRPr lang="en-US" b="1" dirty="0"/>
          </a:p>
          <a:p>
            <a:pPr marL="0" indent="0">
              <a:buNone/>
            </a:pPr>
            <a:endParaRPr lang="en-US" dirty="0"/>
          </a:p>
          <a:p>
            <a:pPr marL="0" indent="0">
              <a:buNone/>
            </a:pPr>
            <a:r>
              <a:rPr lang="en-US" sz="2200" dirty="0"/>
              <a:t>For </a:t>
            </a:r>
            <a:r>
              <a:rPr lang="en-US" sz="2200" dirty="0" smtClean="0"/>
              <a:t>a,1,20</a:t>
            </a:r>
          </a:p>
          <a:p>
            <a:pPr marL="0" indent="0">
              <a:buNone/>
            </a:pPr>
            <a:r>
              <a:rPr lang="en-US" sz="2200" dirty="0"/>
              <a:t> </a:t>
            </a:r>
            <a:r>
              <a:rPr lang="en-US" sz="2200" dirty="0" smtClean="0"/>
              <a:t>   Send </a:t>
            </a:r>
            <a:r>
              <a:rPr lang="en-US" sz="2200" dirty="0"/>
              <a:t>"READ </a:t>
            </a:r>
            <a:r>
              <a:rPr lang="en-US" sz="2200" dirty="0" smtClean="0"/>
              <a:t>BRIGHTNESS“</a:t>
            </a:r>
          </a:p>
          <a:p>
            <a:pPr marL="0" indent="0">
              <a:buNone/>
            </a:pPr>
            <a:r>
              <a:rPr lang="en-US" sz="2200" dirty="0"/>
              <a:t> </a:t>
            </a:r>
            <a:r>
              <a:rPr lang="en-US" sz="2200" dirty="0" smtClean="0"/>
              <a:t>   Get b</a:t>
            </a:r>
          </a:p>
          <a:p>
            <a:pPr marL="0" indent="0">
              <a:buNone/>
            </a:pPr>
            <a:r>
              <a:rPr lang="en-US" sz="2200" dirty="0"/>
              <a:t> </a:t>
            </a:r>
            <a:r>
              <a:rPr lang="en-US" sz="2200" dirty="0" smtClean="0"/>
              <a:t>   </a:t>
            </a:r>
            <a:r>
              <a:rPr lang="en-US" sz="2200" dirty="0" err="1" smtClean="0"/>
              <a:t>Disp</a:t>
            </a:r>
            <a:r>
              <a:rPr lang="en-US" sz="2200" dirty="0" smtClean="0"/>
              <a:t> b</a:t>
            </a:r>
          </a:p>
          <a:p>
            <a:pPr marL="0" indent="0">
              <a:buNone/>
            </a:pPr>
            <a:r>
              <a:rPr lang="en-US" sz="2200" dirty="0"/>
              <a:t> </a:t>
            </a:r>
            <a:r>
              <a:rPr lang="en-US" sz="2200" dirty="0" smtClean="0"/>
              <a:t>   Wait 1</a:t>
            </a:r>
          </a:p>
          <a:p>
            <a:pPr marL="0" indent="0">
              <a:buNone/>
            </a:pPr>
            <a:r>
              <a:rPr lang="en-US" sz="2200" dirty="0" err="1" smtClean="0"/>
              <a:t>EndFor</a:t>
            </a:r>
            <a:endParaRPr lang="en-US" sz="2200" dirty="0"/>
          </a:p>
        </p:txBody>
      </p:sp>
      <p:sp>
        <p:nvSpPr>
          <p:cNvPr id="4" name="Rounded Rectangle 3"/>
          <p:cNvSpPr/>
          <p:nvPr/>
        </p:nvSpPr>
        <p:spPr>
          <a:xfrm>
            <a:off x="457199" y="1447800"/>
            <a:ext cx="416939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6" name="Rectangle 5"/>
          <p:cNvSpPr/>
          <p:nvPr/>
        </p:nvSpPr>
        <p:spPr>
          <a:xfrm>
            <a:off x="507011" y="2715903"/>
            <a:ext cx="3717879"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47810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Project Overview and Intro to Programming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53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3.1 Mini Project: Using </a:t>
            </a:r>
            <a:r>
              <a:rPr lang="en-US" dirty="0" err="1" smtClean="0"/>
              <a:t>InPut</a:t>
            </a:r>
            <a:r>
              <a:rPr lang="en-US" dirty="0" smtClean="0"/>
              <a:t> and </a:t>
            </a:r>
            <a:r>
              <a:rPr lang="en-US" dirty="0" err="1" smtClean="0"/>
              <a:t>OutPUT</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37803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7650" y="95250"/>
            <a:ext cx="8686800" cy="1143000"/>
          </a:xfrm>
        </p:spPr>
        <p:txBody>
          <a:bodyPr>
            <a:normAutofit fontScale="90000"/>
          </a:bodyPr>
          <a:lstStyle/>
          <a:p>
            <a:r>
              <a:rPr lang="en-US" b="1" dirty="0" smtClean="0"/>
              <a:t>Student Task: </a:t>
            </a:r>
            <a:r>
              <a:rPr lang="en-US" dirty="0"/>
              <a:t>Write </a:t>
            </a:r>
            <a:r>
              <a:rPr lang="en-US" dirty="0" smtClean="0"/>
              <a:t>a program </a:t>
            </a:r>
            <a:r>
              <a:rPr lang="en-US" dirty="0"/>
              <a:t>that controls </a:t>
            </a:r>
            <a:r>
              <a:rPr lang="en-US" dirty="0" smtClean="0"/>
              <a:t>sounds, based on light.</a:t>
            </a:r>
            <a:endParaRPr lang="en-US" dirty="0"/>
          </a:p>
        </p:txBody>
      </p:sp>
      <p:sp>
        <p:nvSpPr>
          <p:cNvPr id="6" name="Content Placeholder 5"/>
          <p:cNvSpPr>
            <a:spLocks noGrp="1"/>
          </p:cNvSpPr>
          <p:nvPr>
            <p:ph idx="1"/>
          </p:nvPr>
        </p:nvSpPr>
        <p:spPr>
          <a:xfrm>
            <a:off x="457200" y="1560786"/>
            <a:ext cx="8229600" cy="4382813"/>
          </a:xfrm>
        </p:spPr>
        <p:txBody>
          <a:bodyPr>
            <a:noAutofit/>
          </a:bodyPr>
          <a:lstStyle/>
          <a:p>
            <a:pPr marL="457200" lvl="1" indent="-457200">
              <a:buFont typeface="+mj-lt"/>
              <a:buAutoNum type="arabicPeriod"/>
            </a:pPr>
            <a:r>
              <a:rPr lang="en-US" dirty="0" smtClean="0"/>
              <a:t>Before starting to program, </a:t>
            </a:r>
            <a:r>
              <a:rPr lang="en-US" b="1" dirty="0" smtClean="0"/>
              <a:t>define the problem</a:t>
            </a:r>
            <a:r>
              <a:rPr lang="en-US" dirty="0" smtClean="0"/>
              <a:t>. </a:t>
            </a:r>
            <a:br>
              <a:rPr lang="en-US" dirty="0" smtClean="0"/>
            </a:br>
            <a:r>
              <a:rPr lang="en-US" dirty="0" smtClean="0"/>
              <a:t>Some questions to think about: </a:t>
            </a:r>
          </a:p>
          <a:p>
            <a:pPr lvl="1">
              <a:buFont typeface="Arial" panose="020B0604020202020204" pitchFamily="34" charset="0"/>
              <a:buChar char="•"/>
            </a:pPr>
            <a:r>
              <a:rPr lang="en-US" dirty="0" smtClean="0"/>
              <a:t>How will the light control sound?</a:t>
            </a:r>
          </a:p>
          <a:p>
            <a:pPr lvl="1">
              <a:buFont typeface="Arial" panose="020B0604020202020204" pitchFamily="34" charset="0"/>
              <a:buChar char="•"/>
            </a:pPr>
            <a:r>
              <a:rPr lang="en-US" dirty="0" smtClean="0"/>
              <a:t>What sound will the TI-Innovator Hub make?</a:t>
            </a:r>
          </a:p>
          <a:p>
            <a:pPr lvl="1">
              <a:buFont typeface="Arial" panose="020B0604020202020204" pitchFamily="34" charset="0"/>
              <a:buChar char="•"/>
            </a:pPr>
            <a:r>
              <a:rPr lang="en-US" dirty="0" smtClean="0"/>
              <a:t>How long will the sound play? </a:t>
            </a:r>
          </a:p>
          <a:p>
            <a:pPr lvl="1">
              <a:buFont typeface="Arial" panose="020B0604020202020204" pitchFamily="34" charset="0"/>
              <a:buChar char="•"/>
            </a:pPr>
            <a:r>
              <a:rPr lang="en-US" dirty="0" smtClean="0"/>
              <a:t>What is your input and what is your output?</a:t>
            </a:r>
            <a:endParaRPr lang="en-US" dirty="0"/>
          </a:p>
        </p:txBody>
      </p:sp>
    </p:spTree>
    <p:extLst>
      <p:ext uri="{BB962C8B-B14F-4D97-AF65-F5344CB8AC3E}">
        <p14:creationId xmlns:p14="http://schemas.microsoft.com/office/powerpoint/2010/main" val="13774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using a flowchart to plan:</a:t>
            </a:r>
            <a:endParaRPr lang="en-US" dirty="0"/>
          </a:p>
        </p:txBody>
      </p:sp>
      <p:sp>
        <p:nvSpPr>
          <p:cNvPr id="11" name="TextBox 10"/>
          <p:cNvSpPr txBox="1"/>
          <p:nvPr/>
        </p:nvSpPr>
        <p:spPr>
          <a:xfrm>
            <a:off x="603849" y="1372568"/>
            <a:ext cx="3889052" cy="461665"/>
          </a:xfrm>
          <a:prstGeom prst="rect">
            <a:avLst/>
          </a:prstGeom>
          <a:noFill/>
        </p:spPr>
        <p:txBody>
          <a:bodyPr wrap="square" rtlCol="0">
            <a:spAutoFit/>
          </a:bodyPr>
          <a:lstStyle/>
          <a:p>
            <a:r>
              <a:rPr lang="en-US" sz="2400" dirty="0" smtClean="0"/>
              <a:t>Sample, simple flowchart:</a:t>
            </a:r>
            <a:endParaRPr lang="en-US" sz="2400" dirty="0"/>
          </a:p>
        </p:txBody>
      </p:sp>
      <p:pic>
        <p:nvPicPr>
          <p:cNvPr id="15" name="Content Placeholder 1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492900" y="903119"/>
            <a:ext cx="2836814" cy="5489898"/>
          </a:xfrm>
        </p:spPr>
      </p:pic>
    </p:spTree>
    <p:extLst>
      <p:ext uri="{BB962C8B-B14F-4D97-AF65-F5344CB8AC3E}">
        <p14:creationId xmlns:p14="http://schemas.microsoft.com/office/powerpoint/2010/main" val="318191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7200" y="1535113"/>
            <a:ext cx="4040188" cy="4591050"/>
          </a:xfrm>
        </p:spPr>
        <p:txBody>
          <a:bodyPr>
            <a:normAutofit/>
          </a:bodyPr>
          <a:lstStyle/>
          <a:p>
            <a:pPr>
              <a:buFont typeface="Arial" panose="020B0604020202020204" pitchFamily="34" charset="0"/>
              <a:buChar char="•"/>
            </a:pPr>
            <a:r>
              <a:rPr lang="en-US" sz="2800" dirty="0"/>
              <a:t>Create your own flowchart for this </a:t>
            </a:r>
            <a:r>
              <a:rPr lang="en-US" sz="2800" dirty="0" smtClean="0"/>
              <a:t>project.</a:t>
            </a:r>
            <a:endParaRPr lang="en-US" sz="2800" dirty="0"/>
          </a:p>
          <a:p>
            <a:pPr>
              <a:buFont typeface="Arial" panose="020B0604020202020204" pitchFamily="34" charset="0"/>
              <a:buChar char="•"/>
            </a:pPr>
            <a:r>
              <a:rPr lang="en-US" sz="2800" dirty="0"/>
              <a:t>Compare your flowchart with another group.  What are the similarities and differences</a:t>
            </a:r>
            <a:r>
              <a:rPr lang="en-US" sz="2800" dirty="0" smtClean="0"/>
              <a:t>?</a:t>
            </a:r>
            <a:endParaRPr lang="en-US" sz="2800" dirty="0"/>
          </a:p>
          <a:p>
            <a:pPr>
              <a:buFont typeface="Arial" panose="020B0604020202020204" pitchFamily="34" charset="0"/>
              <a:buChar char="•"/>
            </a:pPr>
            <a:r>
              <a:rPr lang="en-US" sz="2800" dirty="0"/>
              <a:t>Adjust your </a:t>
            </a:r>
            <a:r>
              <a:rPr lang="en-US" sz="2800" dirty="0" smtClean="0"/>
              <a:t>flowchart, </a:t>
            </a:r>
            <a:r>
              <a:rPr lang="en-US" sz="2800" dirty="0"/>
              <a:t>if </a:t>
            </a:r>
            <a:r>
              <a:rPr lang="en-US" sz="2800" dirty="0" smtClean="0"/>
              <a:t>necessary.</a:t>
            </a:r>
            <a:endParaRPr lang="en-US" sz="2800" dirty="0"/>
          </a:p>
          <a:p>
            <a:endParaRPr lang="en-US" dirty="0"/>
          </a:p>
        </p:txBody>
      </p:sp>
      <p:pic>
        <p:nvPicPr>
          <p:cNvPr id="9" name="Picture 2" descr="ii_jh9oiq3y0_1636b1308afb39d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08537" y="1820491"/>
            <a:ext cx="37147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p:txBody>
          <a:bodyPr/>
          <a:lstStyle/>
          <a:p>
            <a:r>
              <a:rPr lang="en-US" dirty="0" smtClean="0"/>
              <a:t>Try using a flowchart to plan:</a:t>
            </a:r>
            <a:endParaRPr lang="en-US" dirty="0"/>
          </a:p>
        </p:txBody>
      </p:sp>
    </p:spTree>
    <p:extLst>
      <p:ext uri="{BB962C8B-B14F-4D97-AF65-F5344CB8AC3E}">
        <p14:creationId xmlns:p14="http://schemas.microsoft.com/office/powerpoint/2010/main" val="72065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75" y="76200"/>
            <a:ext cx="8686800" cy="1143000"/>
          </a:xfrm>
        </p:spPr>
        <p:txBody>
          <a:bodyPr>
            <a:normAutofit fontScale="90000"/>
          </a:bodyPr>
          <a:lstStyle/>
          <a:p>
            <a:r>
              <a:rPr lang="en-US" b="1" dirty="0"/>
              <a:t>Student Task: </a:t>
            </a:r>
            <a:r>
              <a:rPr lang="en-US" dirty="0"/>
              <a:t>Write </a:t>
            </a:r>
            <a:r>
              <a:rPr lang="en-US" dirty="0" smtClean="0"/>
              <a:t>a program </a:t>
            </a:r>
            <a:r>
              <a:rPr lang="en-US" dirty="0"/>
              <a:t>that controls sounds </a:t>
            </a:r>
            <a:r>
              <a:rPr lang="en-US" dirty="0" smtClean="0"/>
              <a:t>based on </a:t>
            </a:r>
            <a:r>
              <a:rPr lang="en-US" dirty="0"/>
              <a:t>light</a:t>
            </a:r>
          </a:p>
        </p:txBody>
      </p:sp>
      <p:sp>
        <p:nvSpPr>
          <p:cNvPr id="5" name="Content Placeholder 4"/>
          <p:cNvSpPr>
            <a:spLocks noGrp="1"/>
          </p:cNvSpPr>
          <p:nvPr>
            <p:ph idx="1"/>
          </p:nvPr>
        </p:nvSpPr>
        <p:spPr>
          <a:xfrm>
            <a:off x="457200" y="1219200"/>
            <a:ext cx="8229600" cy="4724400"/>
          </a:xfrm>
        </p:spPr>
        <p:txBody>
          <a:bodyPr>
            <a:normAutofit/>
          </a:bodyPr>
          <a:lstStyle/>
          <a:p>
            <a:pPr marL="0" indent="0">
              <a:buNone/>
            </a:pPr>
            <a:r>
              <a:rPr lang="en-US" sz="2800" dirty="0" smtClean="0"/>
              <a:t>2. </a:t>
            </a:r>
            <a:r>
              <a:rPr lang="en-US" sz="2800" b="1" dirty="0" smtClean="0"/>
              <a:t>Develop the Solution</a:t>
            </a:r>
            <a:r>
              <a:rPr lang="en-US" sz="2800" dirty="0" smtClean="0"/>
              <a:t>: Write down the steps (pseudocode) before programming. Use this template: </a:t>
            </a:r>
          </a:p>
        </p:txBody>
      </p:sp>
      <p:graphicFrame>
        <p:nvGraphicFramePr>
          <p:cNvPr id="4" name="Content Placeholder 9"/>
          <p:cNvGraphicFramePr>
            <a:graphicFrameLocks/>
          </p:cNvGraphicFramePr>
          <p:nvPr>
            <p:extLst>
              <p:ext uri="{D42A27DB-BD31-4B8C-83A1-F6EECF244321}">
                <p14:modId xmlns:p14="http://schemas.microsoft.com/office/powerpoint/2010/main" val="65625419"/>
              </p:ext>
            </p:extLst>
          </p:nvPr>
        </p:nvGraphicFramePr>
        <p:xfrm>
          <a:off x="637952" y="2602457"/>
          <a:ext cx="7899992" cy="3646618"/>
        </p:xfrm>
        <a:graphic>
          <a:graphicData uri="http://schemas.openxmlformats.org/drawingml/2006/table">
            <a:tbl>
              <a:tblPr firstRow="1" bandRow="1">
                <a:tableStyleId>{0505E3EF-67EA-436B-97B2-0124C06EBD24}</a:tableStyleId>
              </a:tblPr>
              <a:tblGrid>
                <a:gridCol w="3949996"/>
                <a:gridCol w="3949996"/>
              </a:tblGrid>
              <a:tr h="724588">
                <a:tc>
                  <a:txBody>
                    <a:bodyPr/>
                    <a:lstStyle/>
                    <a:p>
                      <a:r>
                        <a:rPr lang="en-US" dirty="0" smtClean="0"/>
                        <a:t>Important steps</a:t>
                      </a:r>
                      <a:r>
                        <a:rPr lang="en-US" baseline="0" dirty="0" smtClean="0"/>
                        <a:t> in your program</a:t>
                      </a:r>
                      <a:endParaRPr lang="en-US" dirty="0"/>
                    </a:p>
                  </a:txBody>
                  <a:tcPr/>
                </a:tc>
                <a:tc>
                  <a:txBody>
                    <a:bodyPr/>
                    <a:lstStyle/>
                    <a:p>
                      <a:r>
                        <a:rPr lang="en-US" dirty="0" smtClean="0"/>
                        <a:t>TI-Basic commands to implement</a:t>
                      </a:r>
                      <a:r>
                        <a:rPr lang="en-US" baseline="0" dirty="0" smtClean="0"/>
                        <a:t> steps in your program</a:t>
                      </a:r>
                      <a:endParaRPr lang="en-US" dirty="0"/>
                    </a:p>
                  </a:txBody>
                  <a:tcPr/>
                </a:tc>
              </a:tr>
              <a:tr h="584406">
                <a:tc>
                  <a:txBody>
                    <a:bodyPr/>
                    <a:lstStyle/>
                    <a:p>
                      <a:r>
                        <a:rPr lang="en-US" dirty="0" smtClean="0"/>
                        <a:t>1.</a:t>
                      </a:r>
                      <a:endParaRPr lang="en-US" dirty="0"/>
                    </a:p>
                  </a:txBody>
                  <a:tcPr/>
                </a:tc>
                <a:tc>
                  <a:txBody>
                    <a:bodyPr/>
                    <a:lstStyle/>
                    <a:p>
                      <a:endParaRPr lang="en-US"/>
                    </a:p>
                  </a:txBody>
                  <a:tcPr/>
                </a:tc>
              </a:tr>
              <a:tr h="584406">
                <a:tc>
                  <a:txBody>
                    <a:bodyPr/>
                    <a:lstStyle/>
                    <a:p>
                      <a:r>
                        <a:rPr lang="en-US" dirty="0" smtClean="0"/>
                        <a:t>2.</a:t>
                      </a:r>
                      <a:endParaRPr lang="en-US" dirty="0"/>
                    </a:p>
                  </a:txBody>
                  <a:tcPr/>
                </a:tc>
                <a:tc>
                  <a:txBody>
                    <a:bodyPr/>
                    <a:lstStyle/>
                    <a:p>
                      <a:endParaRPr lang="en-US"/>
                    </a:p>
                  </a:txBody>
                  <a:tcPr/>
                </a:tc>
              </a:tr>
              <a:tr h="584406">
                <a:tc>
                  <a:txBody>
                    <a:bodyPr/>
                    <a:lstStyle/>
                    <a:p>
                      <a:r>
                        <a:rPr lang="en-US" dirty="0" smtClean="0"/>
                        <a:t>3.</a:t>
                      </a:r>
                      <a:endParaRPr lang="en-US" dirty="0"/>
                    </a:p>
                  </a:txBody>
                  <a:tcPr/>
                </a:tc>
                <a:tc>
                  <a:txBody>
                    <a:bodyPr/>
                    <a:lstStyle/>
                    <a:p>
                      <a:endParaRPr lang="en-US"/>
                    </a:p>
                  </a:txBody>
                  <a:tcPr/>
                </a:tc>
              </a:tr>
              <a:tr h="584406">
                <a:tc>
                  <a:txBody>
                    <a:bodyPr/>
                    <a:lstStyle/>
                    <a:p>
                      <a:r>
                        <a:rPr lang="en-US" dirty="0" smtClean="0"/>
                        <a:t>4.</a:t>
                      </a:r>
                      <a:endParaRPr lang="en-US" dirty="0"/>
                    </a:p>
                  </a:txBody>
                  <a:tcPr/>
                </a:tc>
                <a:tc>
                  <a:txBody>
                    <a:bodyPr/>
                    <a:lstStyle/>
                    <a:p>
                      <a:endParaRPr lang="en-US"/>
                    </a:p>
                  </a:txBody>
                  <a:tcPr/>
                </a:tc>
              </a:tr>
              <a:tr h="584406">
                <a:tc>
                  <a:txBody>
                    <a:bodyPr/>
                    <a:lstStyle/>
                    <a:p>
                      <a:r>
                        <a:rPr lang="en-US" dirty="0" smtClean="0"/>
                        <a:t>5</a:t>
                      </a:r>
                      <a:r>
                        <a:rPr lang="mr-IN" dirty="0" smtClean="0"/>
                        <a:t>…</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4121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 y="76200"/>
            <a:ext cx="8793126" cy="1143000"/>
          </a:xfrm>
        </p:spPr>
        <p:txBody>
          <a:bodyPr>
            <a:normAutofit fontScale="90000"/>
          </a:bodyPr>
          <a:lstStyle/>
          <a:p>
            <a:r>
              <a:rPr lang="en-US" b="1" dirty="0"/>
              <a:t>Student Task: </a:t>
            </a:r>
            <a:r>
              <a:rPr lang="en-US" dirty="0"/>
              <a:t>Write Program that controls sounds based </a:t>
            </a:r>
            <a:r>
              <a:rPr lang="en-US" dirty="0" smtClean="0"/>
              <a:t>on light</a:t>
            </a:r>
            <a:endParaRPr lang="en-US" dirty="0"/>
          </a:p>
        </p:txBody>
      </p:sp>
      <p:sp>
        <p:nvSpPr>
          <p:cNvPr id="5" name="Content Placeholder 4"/>
          <p:cNvSpPr>
            <a:spLocks noGrp="1"/>
          </p:cNvSpPr>
          <p:nvPr>
            <p:ph idx="1"/>
          </p:nvPr>
        </p:nvSpPr>
        <p:spPr/>
        <p:txBody>
          <a:bodyPr>
            <a:normAutofit/>
          </a:bodyPr>
          <a:lstStyle/>
          <a:p>
            <a:pPr marL="0" indent="0">
              <a:buNone/>
            </a:pPr>
            <a:r>
              <a:rPr lang="en-US" b="1" dirty="0" smtClean="0"/>
              <a:t>3. Write the code: </a:t>
            </a:r>
            <a:r>
              <a:rPr lang="en-US" dirty="0" smtClean="0"/>
              <a:t>Follow </a:t>
            </a:r>
            <a:r>
              <a:rPr lang="en-US" dirty="0"/>
              <a:t>your pseudocode plan, and assimilate the code snippets to write your program. </a:t>
            </a:r>
            <a:endParaRPr lang="en-US" dirty="0" smtClean="0"/>
          </a:p>
          <a:p>
            <a:pPr marL="0" indent="0">
              <a:buNone/>
            </a:pPr>
            <a:r>
              <a:rPr lang="en-US" b="1" dirty="0" smtClean="0"/>
              <a:t>4. Final Step: </a:t>
            </a:r>
            <a:r>
              <a:rPr lang="en-US" dirty="0" smtClean="0"/>
              <a:t>Test, debug, and revise as needed.</a:t>
            </a:r>
            <a:endParaRPr lang="en-US" b="1" dirty="0"/>
          </a:p>
          <a:p>
            <a:pPr marL="0" indent="0">
              <a:buNone/>
            </a:pPr>
            <a:endParaRPr lang="en-US" b="1" dirty="0"/>
          </a:p>
          <a:p>
            <a:pPr marL="0" indent="0">
              <a:buNone/>
            </a:pPr>
            <a:r>
              <a:rPr lang="en-US" b="1" dirty="0" smtClean="0"/>
              <a:t> </a:t>
            </a:r>
            <a:endParaRPr lang="en-US" dirty="0" smtClean="0"/>
          </a:p>
        </p:txBody>
      </p:sp>
    </p:spTree>
    <p:extLst>
      <p:ext uri="{BB962C8B-B14F-4D97-AF65-F5344CB8AC3E}">
        <p14:creationId xmlns:p14="http://schemas.microsoft.com/office/powerpoint/2010/main" val="270538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Code</a:t>
            </a:r>
            <a:endParaRPr lang="en-US" dirty="0"/>
          </a:p>
        </p:txBody>
      </p:sp>
      <p:sp>
        <p:nvSpPr>
          <p:cNvPr id="3" name="Content Placeholder 2"/>
          <p:cNvSpPr>
            <a:spLocks noGrp="1"/>
          </p:cNvSpPr>
          <p:nvPr>
            <p:ph idx="1"/>
          </p:nvPr>
        </p:nvSpPr>
        <p:spPr>
          <a:xfrm>
            <a:off x="3997960" y="1810480"/>
            <a:ext cx="4038600" cy="4495800"/>
          </a:xfrm>
          <a:solidFill>
            <a:schemeClr val="bg2">
              <a:lumMod val="85000"/>
            </a:schemeClr>
          </a:solidFill>
        </p:spPr>
        <p:txBody>
          <a:bodyPr>
            <a:noAutofit/>
          </a:bodyPr>
          <a:lstStyle/>
          <a:p>
            <a:pPr marL="0" indent="0">
              <a:buNone/>
            </a:pPr>
            <a:r>
              <a:rPr lang="en-US" sz="2000" b="1" dirty="0"/>
              <a:t>For</a:t>
            </a:r>
            <a:r>
              <a:rPr lang="en-US" sz="2000" dirty="0"/>
              <a:t> </a:t>
            </a:r>
            <a:r>
              <a:rPr lang="en-US" sz="2000" dirty="0" smtClean="0"/>
              <a:t>a,1,20</a:t>
            </a:r>
            <a:endParaRPr lang="en-US" sz="2000" dirty="0"/>
          </a:p>
          <a:p>
            <a:pPr marL="0" indent="0">
              <a:buNone/>
            </a:pPr>
            <a:r>
              <a:rPr lang="en-US" sz="2000" dirty="0" smtClean="0"/>
              <a:t>Send "READ </a:t>
            </a:r>
            <a:r>
              <a:rPr lang="en-US" sz="2000" dirty="0"/>
              <a:t>BRIGHTNESS</a:t>
            </a:r>
            <a:r>
              <a:rPr lang="en-US" sz="2000" dirty="0" smtClean="0"/>
              <a:t>”</a:t>
            </a:r>
            <a:endParaRPr lang="en-US" sz="2000" dirty="0"/>
          </a:p>
          <a:p>
            <a:pPr marL="0" indent="0">
              <a:buNone/>
            </a:pPr>
            <a:r>
              <a:rPr lang="en-US" sz="2000" dirty="0" smtClean="0"/>
              <a:t>Get b </a:t>
            </a:r>
            <a:endParaRPr lang="en-US" sz="2000" dirty="0"/>
          </a:p>
          <a:p>
            <a:pPr marL="0" indent="0">
              <a:buNone/>
            </a:pPr>
            <a:r>
              <a:rPr lang="en-US" sz="2000" dirty="0" err="1"/>
              <a:t>Disp</a:t>
            </a:r>
            <a:r>
              <a:rPr lang="en-US" sz="2000" dirty="0"/>
              <a:t> </a:t>
            </a:r>
            <a:r>
              <a:rPr lang="en-US" sz="2000" dirty="0" smtClean="0"/>
              <a:t>b</a:t>
            </a:r>
            <a:endParaRPr lang="en-US" sz="2000" dirty="0"/>
          </a:p>
          <a:p>
            <a:pPr marL="0" indent="0">
              <a:buNone/>
            </a:pPr>
            <a:r>
              <a:rPr lang="en-US" sz="2000" b="1" dirty="0"/>
              <a:t>If</a:t>
            </a:r>
            <a:r>
              <a:rPr lang="en-US" sz="2000" dirty="0"/>
              <a:t> </a:t>
            </a:r>
            <a:r>
              <a:rPr lang="en-US" sz="2000" dirty="0" smtClean="0"/>
              <a:t>b</a:t>
            </a:r>
            <a:r>
              <a:rPr lang="en-US" sz="2000" dirty="0"/>
              <a:t>&gt;</a:t>
            </a:r>
            <a:r>
              <a:rPr lang="en-US" sz="2000" dirty="0" smtClean="0"/>
              <a:t>50 </a:t>
            </a:r>
            <a:r>
              <a:rPr lang="en-US" sz="2000" b="1" dirty="0" smtClean="0"/>
              <a:t>Then</a:t>
            </a:r>
            <a:endParaRPr lang="en-US" sz="2000" b="1" dirty="0"/>
          </a:p>
          <a:p>
            <a:pPr marL="0" indent="0">
              <a:buNone/>
            </a:pPr>
            <a:r>
              <a:rPr lang="en-US" sz="2000" dirty="0" err="1" smtClean="0"/>
              <a:t>Disp</a:t>
            </a:r>
            <a:r>
              <a:rPr lang="en-US" sz="2000" dirty="0" smtClean="0"/>
              <a:t> ”Lots of Light”</a:t>
            </a:r>
          </a:p>
          <a:p>
            <a:pPr marL="0" indent="0">
              <a:buNone/>
            </a:pPr>
            <a:r>
              <a:rPr lang="en-US" sz="2000" dirty="0" smtClean="0"/>
              <a:t>Send “SET SOUND 250 1”</a:t>
            </a:r>
          </a:p>
          <a:p>
            <a:pPr marL="0" indent="0">
              <a:buNone/>
            </a:pPr>
            <a:r>
              <a:rPr lang="en-US" sz="2000" dirty="0" smtClean="0"/>
              <a:t>Wait 1</a:t>
            </a:r>
            <a:endParaRPr lang="en-US" sz="2000" dirty="0"/>
          </a:p>
          <a:p>
            <a:pPr marL="0" indent="0">
              <a:buNone/>
            </a:pPr>
            <a:r>
              <a:rPr lang="en-US" sz="2000" b="1" dirty="0" err="1" smtClean="0"/>
              <a:t>EndIf</a:t>
            </a:r>
            <a:endParaRPr lang="en-US" sz="2000" b="1" dirty="0"/>
          </a:p>
          <a:p>
            <a:pPr marL="0" indent="0">
              <a:buNone/>
            </a:pPr>
            <a:r>
              <a:rPr lang="en-US" sz="2000" dirty="0"/>
              <a:t>Wait 1</a:t>
            </a:r>
          </a:p>
          <a:p>
            <a:pPr marL="0" indent="0">
              <a:buNone/>
            </a:pPr>
            <a:r>
              <a:rPr lang="en-US" sz="2000" b="1" dirty="0" err="1" smtClean="0"/>
              <a:t>EndFor</a:t>
            </a:r>
            <a:endParaRPr lang="en-US" sz="2000" b="1" dirty="0"/>
          </a:p>
        </p:txBody>
      </p:sp>
      <p:sp>
        <p:nvSpPr>
          <p:cNvPr id="5" name="Rounded Rectangle 4"/>
          <p:cNvSpPr/>
          <p:nvPr/>
        </p:nvSpPr>
        <p:spPr>
          <a:xfrm>
            <a:off x="3997960" y="896080"/>
            <a:ext cx="403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6" name="Rectangle 5"/>
          <p:cNvSpPr/>
          <p:nvPr/>
        </p:nvSpPr>
        <p:spPr>
          <a:xfrm>
            <a:off x="4808560" y="2492383"/>
            <a:ext cx="3717879"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30381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a:t>
            </a:r>
            <a:endParaRPr lang="en-US" dirty="0"/>
          </a:p>
        </p:txBody>
      </p:sp>
      <p:sp>
        <p:nvSpPr>
          <p:cNvPr id="3" name="Content Placeholder 2"/>
          <p:cNvSpPr>
            <a:spLocks noGrp="1"/>
          </p:cNvSpPr>
          <p:nvPr>
            <p:ph idx="1"/>
          </p:nvPr>
        </p:nvSpPr>
        <p:spPr/>
        <p:txBody>
          <a:bodyPr>
            <a:normAutofit/>
          </a:bodyPr>
          <a:lstStyle/>
          <a:p>
            <a:r>
              <a:rPr lang="en-US" dirty="0" smtClean="0"/>
              <a:t>What changes the readings from the values for the brightness sensor?</a:t>
            </a:r>
          </a:p>
          <a:p>
            <a:r>
              <a:rPr lang="en-US" dirty="0" smtClean="0"/>
              <a:t>What does a reading of 0 mean or 50, 100? </a:t>
            </a:r>
            <a:endParaRPr lang="en-US" dirty="0"/>
          </a:p>
          <a:p>
            <a:r>
              <a:rPr lang="en-US" dirty="0" smtClean="0"/>
              <a:t>Why </a:t>
            </a:r>
            <a:r>
              <a:rPr lang="en-US" dirty="0"/>
              <a:t>might you use a Wait command in your For Loop for monitoring the </a:t>
            </a:r>
            <a:r>
              <a:rPr lang="en-US" dirty="0" smtClean="0"/>
              <a:t>brightness?</a:t>
            </a:r>
            <a:endParaRPr lang="en-US" dirty="0"/>
          </a:p>
          <a:p>
            <a:endParaRPr lang="en-US" dirty="0" smtClean="0"/>
          </a:p>
        </p:txBody>
      </p:sp>
    </p:spTree>
    <p:extLst>
      <p:ext uri="{BB962C8B-B14F-4D97-AF65-F5344CB8AC3E}">
        <p14:creationId xmlns:p14="http://schemas.microsoft.com/office/powerpoint/2010/main" val="369619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Extension: Try This! </a:t>
            </a:r>
            <a:endParaRPr lang="en-US" b="1" i="1" dirty="0"/>
          </a:p>
        </p:txBody>
      </p:sp>
      <p:sp>
        <p:nvSpPr>
          <p:cNvPr id="3" name="Content Placeholder 2"/>
          <p:cNvSpPr>
            <a:spLocks noGrp="1"/>
          </p:cNvSpPr>
          <p:nvPr>
            <p:ph sz="half" idx="1"/>
          </p:nvPr>
        </p:nvSpPr>
        <p:spPr>
          <a:xfrm>
            <a:off x="274320" y="1600200"/>
            <a:ext cx="4038600" cy="4525963"/>
          </a:xfrm>
        </p:spPr>
        <p:txBody>
          <a:bodyPr>
            <a:normAutofit fontScale="92500"/>
          </a:bodyPr>
          <a:lstStyle/>
          <a:p>
            <a:r>
              <a:rPr lang="en-US" dirty="0"/>
              <a:t>Add multiple thresholds that trigger different </a:t>
            </a:r>
            <a:r>
              <a:rPr lang="en-US" dirty="0" smtClean="0"/>
              <a:t>sounds</a:t>
            </a:r>
          </a:p>
          <a:p>
            <a:r>
              <a:rPr lang="en-US" dirty="0" smtClean="0"/>
              <a:t>Instead </a:t>
            </a:r>
            <a:r>
              <a:rPr lang="en-US" dirty="0"/>
              <a:t>of using a predetermined frequency, try creating a function for frequency which takes the brightness as a value.  </a:t>
            </a:r>
          </a:p>
          <a:p>
            <a:endParaRPr lang="en-US" dirty="0"/>
          </a:p>
        </p:txBody>
      </p:sp>
      <p:sp>
        <p:nvSpPr>
          <p:cNvPr id="4" name="Content Placeholder 3"/>
          <p:cNvSpPr>
            <a:spLocks noGrp="1"/>
          </p:cNvSpPr>
          <p:nvPr>
            <p:ph sz="half" idx="2"/>
          </p:nvPr>
        </p:nvSpPr>
        <p:spPr>
          <a:xfrm>
            <a:off x="4485637" y="1766450"/>
            <a:ext cx="4495801" cy="4525963"/>
          </a:xfrm>
          <a:solidFill>
            <a:schemeClr val="bg1">
              <a:lumMod val="85000"/>
            </a:schemeClr>
          </a:solidFill>
        </p:spPr>
        <p:txBody>
          <a:bodyPr>
            <a:normAutofit fontScale="92500"/>
          </a:bodyPr>
          <a:lstStyle/>
          <a:p>
            <a:pPr marL="0" indent="0">
              <a:buNone/>
            </a:pPr>
            <a:endParaRPr lang="en-US" b="1" dirty="0" smtClean="0"/>
          </a:p>
          <a:p>
            <a:pPr marL="0" indent="0">
              <a:buNone/>
            </a:pPr>
            <a:r>
              <a:rPr lang="en-US" b="1" dirty="0" smtClean="0"/>
              <a:t>Command </a:t>
            </a:r>
            <a:r>
              <a:rPr lang="en-US" b="1" dirty="0"/>
              <a:t>Hints:</a:t>
            </a:r>
          </a:p>
          <a:p>
            <a:pPr marL="0" indent="0">
              <a:buNone/>
            </a:pPr>
            <a:r>
              <a:rPr lang="en-US" sz="2600" dirty="0" smtClean="0"/>
              <a:t>b:= 2</a:t>
            </a:r>
          </a:p>
          <a:p>
            <a:pPr marL="0" indent="0">
              <a:buNone/>
            </a:pPr>
            <a:r>
              <a:rPr lang="en-US" sz="2600" dirty="0" smtClean="0"/>
              <a:t>While b &gt; 1</a:t>
            </a:r>
          </a:p>
          <a:p>
            <a:pPr marL="0" indent="0">
              <a:buNone/>
            </a:pPr>
            <a:r>
              <a:rPr lang="en-US" sz="2600" dirty="0" smtClean="0"/>
              <a:t>    Send “READ BRIGHTNESS”</a:t>
            </a:r>
          </a:p>
          <a:p>
            <a:pPr marL="0" indent="0">
              <a:buNone/>
            </a:pPr>
            <a:r>
              <a:rPr lang="en-US" sz="2600" dirty="0" smtClean="0"/>
              <a:t>    Get b</a:t>
            </a:r>
          </a:p>
          <a:p>
            <a:pPr marL="0" indent="0">
              <a:buNone/>
            </a:pPr>
            <a:r>
              <a:rPr lang="en-US" sz="2600" dirty="0" smtClean="0"/>
              <a:t>    Send</a:t>
            </a:r>
            <a:r>
              <a:rPr lang="en-US" sz="2600" dirty="0"/>
              <a:t> </a:t>
            </a:r>
            <a:r>
              <a:rPr lang="en-US" sz="2600" dirty="0" smtClean="0"/>
              <a:t>“SET SOUND </a:t>
            </a:r>
            <a:r>
              <a:rPr lang="en-US" sz="2600" dirty="0" err="1" smtClean="0"/>
              <a:t>eval</a:t>
            </a:r>
            <a:r>
              <a:rPr lang="en-US" sz="2600" dirty="0" smtClean="0"/>
              <a:t>(F)”</a:t>
            </a:r>
          </a:p>
          <a:p>
            <a:pPr marL="0" indent="0">
              <a:buNone/>
            </a:pPr>
            <a:r>
              <a:rPr lang="en-US" sz="2600" dirty="0" smtClean="0"/>
              <a:t>    Wait .2</a:t>
            </a:r>
          </a:p>
          <a:p>
            <a:pPr marL="0" indent="0">
              <a:buNone/>
            </a:pPr>
            <a:r>
              <a:rPr lang="en-US" sz="2600" dirty="0" err="1" smtClean="0"/>
              <a:t>EndWhile</a:t>
            </a:r>
            <a:endParaRPr lang="en-US" sz="2600" dirty="0"/>
          </a:p>
        </p:txBody>
      </p:sp>
      <p:sp>
        <p:nvSpPr>
          <p:cNvPr id="6" name="Rounded Rectangle 5"/>
          <p:cNvSpPr/>
          <p:nvPr/>
        </p:nvSpPr>
        <p:spPr>
          <a:xfrm>
            <a:off x="4465317" y="1219200"/>
            <a:ext cx="44958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Tree>
    <p:extLst>
      <p:ext uri="{BB962C8B-B14F-4D97-AF65-F5344CB8AC3E}">
        <p14:creationId xmlns:p14="http://schemas.microsoft.com/office/powerpoint/2010/main" val="136957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a:t>
            </a:r>
            <a:r>
              <a:rPr lang="en-US" dirty="0" smtClean="0"/>
              <a:t>. Using External Input and Output devices</a:t>
            </a:r>
            <a:endParaRPr lang="en-US" dirty="0"/>
          </a:p>
        </p:txBody>
      </p:sp>
    </p:spTree>
    <p:extLst>
      <p:ext uri="{BB962C8B-B14F-4D97-AF65-F5344CB8AC3E}">
        <p14:creationId xmlns:p14="http://schemas.microsoft.com/office/powerpoint/2010/main" val="81575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4" y="76200"/>
            <a:ext cx="8977746" cy="1143000"/>
          </a:xfrm>
        </p:spPr>
        <p:txBody>
          <a:bodyPr>
            <a:normAutofit fontScale="90000"/>
          </a:bodyPr>
          <a:lstStyle/>
          <a:p>
            <a:r>
              <a:rPr lang="en-US" dirty="0" smtClean="0"/>
              <a:t>The Problem: Hot cars can be deadly to pets.  </a:t>
            </a:r>
            <a:endParaRPr lang="en-US" dirty="0"/>
          </a:p>
        </p:txBody>
      </p:sp>
      <p:sp>
        <p:nvSpPr>
          <p:cNvPr id="6" name="Content Placeholder 5"/>
          <p:cNvSpPr>
            <a:spLocks noGrp="1"/>
          </p:cNvSpPr>
          <p:nvPr>
            <p:ph sz="half" idx="2"/>
          </p:nvPr>
        </p:nvSpPr>
        <p:spPr>
          <a:xfrm>
            <a:off x="166254" y="1433945"/>
            <a:ext cx="6004529" cy="5424055"/>
          </a:xfrm>
        </p:spPr>
        <p:txBody>
          <a:bodyPr>
            <a:normAutofit fontScale="92500" lnSpcReduction="10000"/>
          </a:bodyPr>
          <a:lstStyle/>
          <a:p>
            <a:pPr marL="400050">
              <a:buFont typeface="Arial" panose="020B0604020202020204" pitchFamily="34" charset="0"/>
              <a:buChar char="•"/>
            </a:pPr>
            <a:r>
              <a:rPr lang="en-US" sz="3000" dirty="0" smtClean="0"/>
              <a:t>Pets </a:t>
            </a:r>
            <a:r>
              <a:rPr lang="en-US" sz="3000" dirty="0"/>
              <a:t>suffer when left unattended in a car with the windows rolled up on a hot sunny day. </a:t>
            </a:r>
            <a:r>
              <a:rPr lang="en-US" sz="3000" dirty="0" smtClean="0"/>
              <a:t>Owners may do it on accident, or more likely, not realize how fast the temperatures will increase inside the car.</a:t>
            </a:r>
            <a:endParaRPr lang="en-US" sz="3000" dirty="0"/>
          </a:p>
          <a:p>
            <a:pPr marL="400050">
              <a:buFont typeface="Arial" panose="020B0604020202020204" pitchFamily="34" charset="0"/>
              <a:buChar char="•"/>
            </a:pPr>
            <a:r>
              <a:rPr lang="en-US" sz="3000" dirty="0"/>
              <a:t>The temperatures inside a car may reach greater than 40</a:t>
            </a:r>
            <a:r>
              <a:rPr lang="en-US" sz="3000" baseline="30000" dirty="0" smtClean="0"/>
              <a:t>◦ </a:t>
            </a:r>
            <a:r>
              <a:rPr lang="en-US" sz="3000" dirty="0" smtClean="0"/>
              <a:t>F </a:t>
            </a:r>
            <a:r>
              <a:rPr lang="en-US" sz="3000" dirty="0"/>
              <a:t>above the outside ambient temperature within an hour due to a greenhouse effect within the closed car.</a:t>
            </a:r>
          </a:p>
          <a:p>
            <a:pPr marL="400050">
              <a:buFont typeface="Arial" panose="020B0604020202020204" pitchFamily="34" charset="0"/>
              <a:buChar char="•"/>
            </a:pPr>
            <a:endParaRPr lang="en-US" dirty="0"/>
          </a:p>
        </p:txBody>
      </p:sp>
      <p:pic>
        <p:nvPicPr>
          <p:cNvPr id="9" name="Content Placeholder 8"/>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5958391" y="1544320"/>
            <a:ext cx="3078467" cy="2826327"/>
          </a:xfrm>
          <a:prstGeom prst="rect">
            <a:avLst/>
          </a:prstGeom>
          <a:noFill/>
          <a:ln>
            <a:noFill/>
          </a:ln>
        </p:spPr>
      </p:pic>
    </p:spTree>
    <p:extLst>
      <p:ext uri="{BB962C8B-B14F-4D97-AF65-F5344CB8AC3E}">
        <p14:creationId xmlns:p14="http://schemas.microsoft.com/office/powerpoint/2010/main" val="1947412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132897" y="4700852"/>
            <a:ext cx="1553903" cy="1490849"/>
            <a:chOff x="7489669" y="4396527"/>
            <a:chExt cx="1553903" cy="1490849"/>
          </a:xfrm>
        </p:grpSpPr>
        <p:pic>
          <p:nvPicPr>
            <p:cNvPr id="21" name="Picture 20"/>
            <p:cNvPicPr>
              <a:picLocks noChangeAspect="1"/>
            </p:cNvPicPr>
            <p:nvPr/>
          </p:nvPicPr>
          <p:blipFill>
            <a:blip r:embed="rId3"/>
            <a:stretch>
              <a:fillRect/>
            </a:stretch>
          </p:blipFill>
          <p:spPr>
            <a:xfrm>
              <a:off x="7554067" y="4396527"/>
              <a:ext cx="1090539" cy="1090539"/>
            </a:xfrm>
            <a:prstGeom prst="rect">
              <a:avLst/>
            </a:prstGeom>
          </p:spPr>
        </p:pic>
        <p:sp>
          <p:nvSpPr>
            <p:cNvPr id="20" name="Rectangle 19"/>
            <p:cNvSpPr/>
            <p:nvPr/>
          </p:nvSpPr>
          <p:spPr>
            <a:xfrm>
              <a:off x="7489669" y="5425711"/>
              <a:ext cx="1553903" cy="461665"/>
            </a:xfrm>
            <a:prstGeom prst="rect">
              <a:avLst/>
            </a:prstGeom>
          </p:spPr>
          <p:txBody>
            <a:bodyPr wrap="square">
              <a:spAutoFit/>
            </a:bodyPr>
            <a:lstStyle/>
            <a:p>
              <a:r>
                <a:rPr lang="en-US" sz="1200" dirty="0" smtClean="0"/>
                <a:t>Grove (continuous)</a:t>
              </a:r>
            </a:p>
            <a:p>
              <a:r>
                <a:rPr lang="en-US" sz="1200" dirty="0" smtClean="0"/>
                <a:t>Servo Motor 5V</a:t>
              </a:r>
              <a:endParaRPr lang="en-US" sz="1200" dirty="0"/>
            </a:p>
          </p:txBody>
        </p:sp>
      </p:grpSp>
      <p:sp>
        <p:nvSpPr>
          <p:cNvPr id="4" name="Title 3"/>
          <p:cNvSpPr>
            <a:spLocks noGrp="1"/>
          </p:cNvSpPr>
          <p:nvPr>
            <p:ph type="title"/>
          </p:nvPr>
        </p:nvSpPr>
        <p:spPr/>
        <p:txBody>
          <a:bodyPr/>
          <a:lstStyle/>
          <a:p>
            <a:r>
              <a:rPr lang="en-US" dirty="0" smtClean="0"/>
              <a:t>External Input and Output</a:t>
            </a:r>
            <a:endParaRPr lang="en-US" dirty="0"/>
          </a:p>
        </p:txBody>
      </p:sp>
      <p:sp>
        <p:nvSpPr>
          <p:cNvPr id="6" name="Content Placeholder 5"/>
          <p:cNvSpPr>
            <a:spLocks noGrp="1"/>
          </p:cNvSpPr>
          <p:nvPr>
            <p:ph sz="half" idx="1"/>
          </p:nvPr>
        </p:nvSpPr>
        <p:spPr/>
        <p:txBody>
          <a:bodyPr/>
          <a:lstStyle/>
          <a:p>
            <a:r>
              <a:rPr lang="en-US" dirty="0" smtClean="0"/>
              <a:t>Input </a:t>
            </a:r>
          </a:p>
          <a:p>
            <a:pPr lvl="1"/>
            <a:r>
              <a:rPr lang="en-US" dirty="0" smtClean="0"/>
              <a:t>Temperature Sensor</a:t>
            </a:r>
          </a:p>
          <a:p>
            <a:pPr lvl="1"/>
            <a:r>
              <a:rPr lang="en-US" dirty="0" smtClean="0"/>
              <a:t>Hall Effect Sensor</a:t>
            </a:r>
          </a:p>
          <a:p>
            <a:r>
              <a:rPr lang="en-US" dirty="0" smtClean="0"/>
              <a:t>Output </a:t>
            </a:r>
          </a:p>
          <a:p>
            <a:pPr lvl="1"/>
            <a:r>
              <a:rPr lang="en-US" dirty="0" smtClean="0"/>
              <a:t>White LED </a:t>
            </a:r>
          </a:p>
          <a:p>
            <a:pPr lvl="1"/>
            <a:r>
              <a:rPr lang="en-US" dirty="0" smtClean="0"/>
              <a:t>Motor</a:t>
            </a:r>
          </a:p>
          <a:p>
            <a:pPr lvl="2"/>
            <a:endParaRPr lang="en-US" dirty="0" smtClean="0"/>
          </a:p>
          <a:p>
            <a:pPr lvl="2"/>
            <a:endParaRPr lang="en-US" dirty="0"/>
          </a:p>
        </p:txBody>
      </p:sp>
      <p:pic>
        <p:nvPicPr>
          <p:cNvPr id="8" name="Picture 7"/>
          <p:cNvPicPr>
            <a:picLocks noChangeAspect="1"/>
          </p:cNvPicPr>
          <p:nvPr/>
        </p:nvPicPr>
        <p:blipFill>
          <a:blip r:embed="rId4"/>
          <a:stretch>
            <a:fillRect/>
          </a:stretch>
        </p:blipFill>
        <p:spPr>
          <a:xfrm>
            <a:off x="5182086" y="2334238"/>
            <a:ext cx="3517900" cy="1155816"/>
          </a:xfrm>
          <a:prstGeom prst="rect">
            <a:avLst/>
          </a:prstGeom>
        </p:spPr>
      </p:pic>
      <p:pic>
        <p:nvPicPr>
          <p:cNvPr id="9" name="Picture 8"/>
          <p:cNvPicPr>
            <a:picLocks noChangeAspect="1"/>
          </p:cNvPicPr>
          <p:nvPr/>
        </p:nvPicPr>
        <p:blipFill>
          <a:blip r:embed="rId5"/>
          <a:stretch>
            <a:fillRect/>
          </a:stretch>
        </p:blipFill>
        <p:spPr>
          <a:xfrm>
            <a:off x="5182086" y="3490054"/>
            <a:ext cx="3483864" cy="1143000"/>
          </a:xfrm>
          <a:prstGeom prst="rect">
            <a:avLst/>
          </a:prstGeom>
        </p:spPr>
      </p:pic>
      <p:grpSp>
        <p:nvGrpSpPr>
          <p:cNvPr id="10" name="Group 9"/>
          <p:cNvGrpSpPr/>
          <p:nvPr/>
        </p:nvGrpSpPr>
        <p:grpSpPr>
          <a:xfrm>
            <a:off x="5357369" y="1014801"/>
            <a:ext cx="1574800" cy="1229116"/>
            <a:chOff x="1727200" y="223061"/>
            <a:chExt cx="1574800" cy="1229116"/>
          </a:xfrm>
        </p:grpSpPr>
        <p:pic>
          <p:nvPicPr>
            <p:cNvPr id="11" name="Picture 10"/>
            <p:cNvPicPr>
              <a:picLocks noChangeAspect="1"/>
            </p:cNvPicPr>
            <p:nvPr/>
          </p:nvPicPr>
          <p:blipFill>
            <a:blip r:embed="rId6"/>
            <a:stretch>
              <a:fillRect/>
            </a:stretch>
          </p:blipFill>
          <p:spPr>
            <a:xfrm>
              <a:off x="1816100" y="223061"/>
              <a:ext cx="1094047" cy="964750"/>
            </a:xfrm>
            <a:prstGeom prst="rect">
              <a:avLst/>
            </a:prstGeom>
          </p:spPr>
        </p:pic>
        <p:sp>
          <p:nvSpPr>
            <p:cNvPr id="12" name="Rectangle 11"/>
            <p:cNvSpPr/>
            <p:nvPr/>
          </p:nvSpPr>
          <p:spPr>
            <a:xfrm>
              <a:off x="1727200" y="1175178"/>
              <a:ext cx="1574800" cy="276999"/>
            </a:xfrm>
            <a:prstGeom prst="rect">
              <a:avLst/>
            </a:prstGeom>
          </p:spPr>
          <p:txBody>
            <a:bodyPr wrap="square">
              <a:spAutoFit/>
            </a:bodyPr>
            <a:lstStyle/>
            <a:p>
              <a:r>
                <a:rPr lang="en-US" sz="1200" dirty="0" smtClean="0"/>
                <a:t>Temperature Sensor</a:t>
              </a:r>
              <a:endParaRPr lang="en-US" sz="1200" dirty="0"/>
            </a:p>
          </p:txBody>
        </p:sp>
      </p:grpSp>
      <p:grpSp>
        <p:nvGrpSpPr>
          <p:cNvPr id="13" name="Group 12"/>
          <p:cNvGrpSpPr/>
          <p:nvPr/>
        </p:nvGrpSpPr>
        <p:grpSpPr>
          <a:xfrm>
            <a:off x="6840378" y="866161"/>
            <a:ext cx="1778000" cy="1468077"/>
            <a:chOff x="5776843" y="54467"/>
            <a:chExt cx="1778000" cy="1468077"/>
          </a:xfrm>
        </p:grpSpPr>
        <p:pic>
          <p:nvPicPr>
            <p:cNvPr id="14" name="Picture 13"/>
            <p:cNvPicPr>
              <a:picLocks noChangeAspect="1"/>
            </p:cNvPicPr>
            <p:nvPr/>
          </p:nvPicPr>
          <p:blipFill>
            <a:blip r:embed="rId7"/>
            <a:stretch>
              <a:fillRect/>
            </a:stretch>
          </p:blipFill>
          <p:spPr>
            <a:xfrm>
              <a:off x="5980043" y="54467"/>
              <a:ext cx="1574800" cy="1181100"/>
            </a:xfrm>
            <a:prstGeom prst="rect">
              <a:avLst/>
            </a:prstGeom>
          </p:spPr>
        </p:pic>
        <p:sp>
          <p:nvSpPr>
            <p:cNvPr id="15" name="Rectangle 14"/>
            <p:cNvSpPr/>
            <p:nvPr/>
          </p:nvSpPr>
          <p:spPr>
            <a:xfrm>
              <a:off x="5776843" y="1060879"/>
              <a:ext cx="1689100" cy="461665"/>
            </a:xfrm>
            <a:prstGeom prst="rect">
              <a:avLst/>
            </a:prstGeom>
          </p:spPr>
          <p:txBody>
            <a:bodyPr wrap="square">
              <a:spAutoFit/>
            </a:bodyPr>
            <a:lstStyle/>
            <a:p>
              <a:r>
                <a:rPr lang="en-US" sz="1200" dirty="0" smtClean="0"/>
                <a:t>Hall effect (</a:t>
              </a:r>
              <a:r>
                <a:rPr lang="en-US" sz="1200" dirty="0"/>
                <a:t>m</a:t>
              </a:r>
              <a:r>
                <a:rPr lang="en-US" sz="1200" dirty="0" smtClean="0"/>
                <a:t>agnetic proximity) </a:t>
              </a:r>
              <a:r>
                <a:rPr lang="en-US" sz="1200" dirty="0"/>
                <a:t>Sensor </a:t>
              </a:r>
            </a:p>
          </p:txBody>
        </p:sp>
      </p:grpSp>
      <p:grpSp>
        <p:nvGrpSpPr>
          <p:cNvPr id="16" name="Group 15"/>
          <p:cNvGrpSpPr/>
          <p:nvPr/>
        </p:nvGrpSpPr>
        <p:grpSpPr>
          <a:xfrm>
            <a:off x="5357369" y="4747652"/>
            <a:ext cx="1634637" cy="1395455"/>
            <a:chOff x="3111500" y="88900"/>
            <a:chExt cx="1634637" cy="1395455"/>
          </a:xfrm>
        </p:grpSpPr>
        <p:pic>
          <p:nvPicPr>
            <p:cNvPr id="17" name="Picture 16"/>
            <p:cNvPicPr>
              <a:picLocks noChangeAspect="1"/>
            </p:cNvPicPr>
            <p:nvPr/>
          </p:nvPicPr>
          <p:blipFill>
            <a:blip r:embed="rId8"/>
            <a:stretch>
              <a:fillRect/>
            </a:stretch>
          </p:blipFill>
          <p:spPr>
            <a:xfrm>
              <a:off x="3111500" y="88900"/>
              <a:ext cx="1634637" cy="1225978"/>
            </a:xfrm>
            <a:prstGeom prst="rect">
              <a:avLst/>
            </a:prstGeom>
          </p:spPr>
        </p:pic>
        <p:sp>
          <p:nvSpPr>
            <p:cNvPr id="18" name="Rectangle 17"/>
            <p:cNvSpPr/>
            <p:nvPr/>
          </p:nvSpPr>
          <p:spPr>
            <a:xfrm>
              <a:off x="3302000" y="1207356"/>
              <a:ext cx="1193800" cy="276999"/>
            </a:xfrm>
            <a:prstGeom prst="rect">
              <a:avLst/>
            </a:prstGeom>
          </p:spPr>
          <p:txBody>
            <a:bodyPr wrap="square">
              <a:spAutoFit/>
            </a:bodyPr>
            <a:lstStyle/>
            <a:p>
              <a:r>
                <a:rPr lang="en-US" sz="1200" dirty="0" smtClean="0"/>
                <a:t>LED x 2</a:t>
              </a:r>
              <a:endParaRPr lang="en-US" sz="1200" dirty="0"/>
            </a:p>
          </p:txBody>
        </p:sp>
      </p:grpSp>
    </p:spTree>
    <p:extLst>
      <p:ext uri="{BB962C8B-B14F-4D97-AF65-F5344CB8AC3E}">
        <p14:creationId xmlns:p14="http://schemas.microsoft.com/office/powerpoint/2010/main" val="253639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132897" y="4700852"/>
            <a:ext cx="1553903" cy="1490849"/>
            <a:chOff x="7489669" y="4396527"/>
            <a:chExt cx="1553903" cy="1490849"/>
          </a:xfrm>
        </p:grpSpPr>
        <p:pic>
          <p:nvPicPr>
            <p:cNvPr id="21" name="Picture 20"/>
            <p:cNvPicPr>
              <a:picLocks noChangeAspect="1"/>
            </p:cNvPicPr>
            <p:nvPr/>
          </p:nvPicPr>
          <p:blipFill>
            <a:blip r:embed="rId3"/>
            <a:stretch>
              <a:fillRect/>
            </a:stretch>
          </p:blipFill>
          <p:spPr>
            <a:xfrm>
              <a:off x="7554067" y="4396527"/>
              <a:ext cx="1090539" cy="1090539"/>
            </a:xfrm>
            <a:prstGeom prst="rect">
              <a:avLst/>
            </a:prstGeom>
          </p:spPr>
        </p:pic>
        <p:sp>
          <p:nvSpPr>
            <p:cNvPr id="20" name="Rectangle 19"/>
            <p:cNvSpPr/>
            <p:nvPr/>
          </p:nvSpPr>
          <p:spPr>
            <a:xfrm>
              <a:off x="7489669" y="5425711"/>
              <a:ext cx="1553903" cy="461665"/>
            </a:xfrm>
            <a:prstGeom prst="rect">
              <a:avLst/>
            </a:prstGeom>
          </p:spPr>
          <p:txBody>
            <a:bodyPr wrap="square">
              <a:spAutoFit/>
            </a:bodyPr>
            <a:lstStyle/>
            <a:p>
              <a:r>
                <a:rPr lang="en-US" sz="1200" dirty="0" smtClean="0"/>
                <a:t>Grove (continuous)</a:t>
              </a:r>
            </a:p>
            <a:p>
              <a:r>
                <a:rPr lang="en-US" sz="1200" dirty="0" smtClean="0"/>
                <a:t>Servo Motor 5V</a:t>
              </a:r>
              <a:endParaRPr lang="en-US" sz="1200" dirty="0"/>
            </a:p>
          </p:txBody>
        </p:sp>
      </p:grpSp>
      <p:sp>
        <p:nvSpPr>
          <p:cNvPr id="4" name="Title 3"/>
          <p:cNvSpPr>
            <a:spLocks noGrp="1"/>
          </p:cNvSpPr>
          <p:nvPr>
            <p:ph type="title"/>
          </p:nvPr>
        </p:nvSpPr>
        <p:spPr/>
        <p:txBody>
          <a:bodyPr/>
          <a:lstStyle/>
          <a:p>
            <a:r>
              <a:rPr lang="en-US" dirty="0" smtClean="0"/>
              <a:t>Discussion</a:t>
            </a:r>
            <a:endParaRPr lang="en-US" dirty="0"/>
          </a:p>
        </p:txBody>
      </p:sp>
      <p:sp>
        <p:nvSpPr>
          <p:cNvPr id="6" name="Content Placeholder 5"/>
          <p:cNvSpPr>
            <a:spLocks noGrp="1"/>
          </p:cNvSpPr>
          <p:nvPr>
            <p:ph sz="half" idx="1"/>
          </p:nvPr>
        </p:nvSpPr>
        <p:spPr/>
        <p:txBody>
          <a:bodyPr/>
          <a:lstStyle/>
          <a:p>
            <a:r>
              <a:rPr lang="en-US" dirty="0" smtClean="0"/>
              <a:t>What are examples of these types of Input and Output devices in real life products? </a:t>
            </a:r>
          </a:p>
        </p:txBody>
      </p:sp>
      <p:pic>
        <p:nvPicPr>
          <p:cNvPr id="8" name="Picture 7"/>
          <p:cNvPicPr>
            <a:picLocks noChangeAspect="1"/>
          </p:cNvPicPr>
          <p:nvPr/>
        </p:nvPicPr>
        <p:blipFill>
          <a:blip r:embed="rId4"/>
          <a:stretch>
            <a:fillRect/>
          </a:stretch>
        </p:blipFill>
        <p:spPr>
          <a:xfrm>
            <a:off x="5182086" y="2334238"/>
            <a:ext cx="3517900" cy="1155816"/>
          </a:xfrm>
          <a:prstGeom prst="rect">
            <a:avLst/>
          </a:prstGeom>
        </p:spPr>
      </p:pic>
      <p:pic>
        <p:nvPicPr>
          <p:cNvPr id="9" name="Picture 8"/>
          <p:cNvPicPr>
            <a:picLocks noChangeAspect="1"/>
          </p:cNvPicPr>
          <p:nvPr/>
        </p:nvPicPr>
        <p:blipFill>
          <a:blip r:embed="rId5"/>
          <a:stretch>
            <a:fillRect/>
          </a:stretch>
        </p:blipFill>
        <p:spPr>
          <a:xfrm>
            <a:off x="5182086" y="3490054"/>
            <a:ext cx="3483864" cy="1143000"/>
          </a:xfrm>
          <a:prstGeom prst="rect">
            <a:avLst/>
          </a:prstGeom>
        </p:spPr>
      </p:pic>
      <p:grpSp>
        <p:nvGrpSpPr>
          <p:cNvPr id="10" name="Group 9"/>
          <p:cNvGrpSpPr/>
          <p:nvPr/>
        </p:nvGrpSpPr>
        <p:grpSpPr>
          <a:xfrm>
            <a:off x="5357369" y="1014801"/>
            <a:ext cx="1574800" cy="1229116"/>
            <a:chOff x="1727200" y="223061"/>
            <a:chExt cx="1574800" cy="1229116"/>
          </a:xfrm>
        </p:grpSpPr>
        <p:pic>
          <p:nvPicPr>
            <p:cNvPr id="11" name="Picture 10"/>
            <p:cNvPicPr>
              <a:picLocks noChangeAspect="1"/>
            </p:cNvPicPr>
            <p:nvPr/>
          </p:nvPicPr>
          <p:blipFill>
            <a:blip r:embed="rId6"/>
            <a:stretch>
              <a:fillRect/>
            </a:stretch>
          </p:blipFill>
          <p:spPr>
            <a:xfrm>
              <a:off x="1816100" y="223061"/>
              <a:ext cx="1094047" cy="964750"/>
            </a:xfrm>
            <a:prstGeom prst="rect">
              <a:avLst/>
            </a:prstGeom>
          </p:spPr>
        </p:pic>
        <p:sp>
          <p:nvSpPr>
            <p:cNvPr id="12" name="Rectangle 11"/>
            <p:cNvSpPr/>
            <p:nvPr/>
          </p:nvSpPr>
          <p:spPr>
            <a:xfrm>
              <a:off x="1727200" y="1175178"/>
              <a:ext cx="1574800" cy="276999"/>
            </a:xfrm>
            <a:prstGeom prst="rect">
              <a:avLst/>
            </a:prstGeom>
          </p:spPr>
          <p:txBody>
            <a:bodyPr wrap="square">
              <a:spAutoFit/>
            </a:bodyPr>
            <a:lstStyle/>
            <a:p>
              <a:r>
                <a:rPr lang="en-US" sz="1200" dirty="0" smtClean="0"/>
                <a:t>Temperature Sensor</a:t>
              </a:r>
              <a:endParaRPr lang="en-US" sz="1200" dirty="0"/>
            </a:p>
          </p:txBody>
        </p:sp>
      </p:grpSp>
      <p:grpSp>
        <p:nvGrpSpPr>
          <p:cNvPr id="13" name="Group 12"/>
          <p:cNvGrpSpPr/>
          <p:nvPr/>
        </p:nvGrpSpPr>
        <p:grpSpPr>
          <a:xfrm>
            <a:off x="6840378" y="866161"/>
            <a:ext cx="1778000" cy="1468077"/>
            <a:chOff x="5776843" y="54467"/>
            <a:chExt cx="1778000" cy="1468077"/>
          </a:xfrm>
        </p:grpSpPr>
        <p:pic>
          <p:nvPicPr>
            <p:cNvPr id="14" name="Picture 13"/>
            <p:cNvPicPr>
              <a:picLocks noChangeAspect="1"/>
            </p:cNvPicPr>
            <p:nvPr/>
          </p:nvPicPr>
          <p:blipFill>
            <a:blip r:embed="rId7"/>
            <a:stretch>
              <a:fillRect/>
            </a:stretch>
          </p:blipFill>
          <p:spPr>
            <a:xfrm>
              <a:off x="5980043" y="54467"/>
              <a:ext cx="1574800" cy="1181100"/>
            </a:xfrm>
            <a:prstGeom prst="rect">
              <a:avLst/>
            </a:prstGeom>
          </p:spPr>
        </p:pic>
        <p:sp>
          <p:nvSpPr>
            <p:cNvPr id="15" name="Rectangle 14"/>
            <p:cNvSpPr/>
            <p:nvPr/>
          </p:nvSpPr>
          <p:spPr>
            <a:xfrm>
              <a:off x="5776843" y="1060879"/>
              <a:ext cx="1689100" cy="461665"/>
            </a:xfrm>
            <a:prstGeom prst="rect">
              <a:avLst/>
            </a:prstGeom>
          </p:spPr>
          <p:txBody>
            <a:bodyPr wrap="square">
              <a:spAutoFit/>
            </a:bodyPr>
            <a:lstStyle/>
            <a:p>
              <a:r>
                <a:rPr lang="en-US" sz="1200" dirty="0" smtClean="0"/>
                <a:t>Hall effect (</a:t>
              </a:r>
              <a:r>
                <a:rPr lang="en-US" sz="1200" dirty="0"/>
                <a:t>m</a:t>
              </a:r>
              <a:r>
                <a:rPr lang="en-US" sz="1200" dirty="0" smtClean="0"/>
                <a:t>agnetic proximity) </a:t>
              </a:r>
              <a:r>
                <a:rPr lang="en-US" sz="1200" dirty="0"/>
                <a:t>Sensor </a:t>
              </a:r>
            </a:p>
          </p:txBody>
        </p:sp>
      </p:grpSp>
      <p:grpSp>
        <p:nvGrpSpPr>
          <p:cNvPr id="16" name="Group 15"/>
          <p:cNvGrpSpPr/>
          <p:nvPr/>
        </p:nvGrpSpPr>
        <p:grpSpPr>
          <a:xfrm>
            <a:off x="5357369" y="4747652"/>
            <a:ext cx="1634637" cy="1395455"/>
            <a:chOff x="3111500" y="88900"/>
            <a:chExt cx="1634637" cy="1395455"/>
          </a:xfrm>
        </p:grpSpPr>
        <p:pic>
          <p:nvPicPr>
            <p:cNvPr id="17" name="Picture 16"/>
            <p:cNvPicPr>
              <a:picLocks noChangeAspect="1"/>
            </p:cNvPicPr>
            <p:nvPr/>
          </p:nvPicPr>
          <p:blipFill>
            <a:blip r:embed="rId8"/>
            <a:stretch>
              <a:fillRect/>
            </a:stretch>
          </p:blipFill>
          <p:spPr>
            <a:xfrm>
              <a:off x="3111500" y="88900"/>
              <a:ext cx="1634637" cy="1225978"/>
            </a:xfrm>
            <a:prstGeom prst="rect">
              <a:avLst/>
            </a:prstGeom>
          </p:spPr>
        </p:pic>
        <p:sp>
          <p:nvSpPr>
            <p:cNvPr id="18" name="Rectangle 17"/>
            <p:cNvSpPr/>
            <p:nvPr/>
          </p:nvSpPr>
          <p:spPr>
            <a:xfrm>
              <a:off x="3302000" y="1207356"/>
              <a:ext cx="1193800" cy="276999"/>
            </a:xfrm>
            <a:prstGeom prst="rect">
              <a:avLst/>
            </a:prstGeom>
          </p:spPr>
          <p:txBody>
            <a:bodyPr wrap="square">
              <a:spAutoFit/>
            </a:bodyPr>
            <a:lstStyle/>
            <a:p>
              <a:r>
                <a:rPr lang="en-US" sz="1200" dirty="0" smtClean="0"/>
                <a:t>LED x 2</a:t>
              </a:r>
              <a:endParaRPr lang="en-US" sz="1200" dirty="0"/>
            </a:p>
          </p:txBody>
        </p:sp>
      </p:grpSp>
    </p:spTree>
    <p:extLst>
      <p:ext uri="{BB962C8B-B14F-4D97-AF65-F5344CB8AC3E}">
        <p14:creationId xmlns:p14="http://schemas.microsoft.com/office/powerpoint/2010/main" val="201013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Temperature Sensor</a:t>
            </a:r>
            <a:endParaRPr lang="en-US" dirty="0"/>
          </a:p>
        </p:txBody>
      </p:sp>
      <p:sp>
        <p:nvSpPr>
          <p:cNvPr id="6" name="Text Placeholder 5"/>
          <p:cNvSpPr>
            <a:spLocks noGrp="1"/>
          </p:cNvSpPr>
          <p:nvPr>
            <p:ph type="body" idx="1"/>
          </p:nvPr>
        </p:nvSpPr>
        <p:spPr/>
        <p:txBody>
          <a:bodyPr/>
          <a:lstStyle/>
          <a:p>
            <a:r>
              <a:rPr lang="en-US" dirty="0" smtClean="0"/>
              <a:t>4.1 Input</a:t>
            </a:r>
            <a:endParaRPr lang="en-US" dirty="0"/>
          </a:p>
        </p:txBody>
      </p:sp>
    </p:spTree>
    <p:extLst>
      <p:ext uri="{BB962C8B-B14F-4D97-AF65-F5344CB8AC3E}">
        <p14:creationId xmlns:p14="http://schemas.microsoft.com/office/powerpoint/2010/main" val="3452305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471" y="77972"/>
            <a:ext cx="8516679" cy="1143000"/>
          </a:xfrm>
        </p:spPr>
        <p:txBody>
          <a:bodyPr>
            <a:normAutofit fontScale="90000"/>
          </a:bodyPr>
          <a:lstStyle/>
          <a:p>
            <a:r>
              <a:rPr lang="en-US" dirty="0" smtClean="0"/>
              <a:t>Connecting the Temperature Sensor</a:t>
            </a:r>
            <a:endParaRPr lang="en-US" dirty="0"/>
          </a:p>
        </p:txBody>
      </p:sp>
      <p:sp>
        <p:nvSpPr>
          <p:cNvPr id="5" name="Content Placeholder 4"/>
          <p:cNvSpPr>
            <a:spLocks noGrp="1"/>
          </p:cNvSpPr>
          <p:nvPr>
            <p:ph idx="1"/>
          </p:nvPr>
        </p:nvSpPr>
        <p:spPr>
          <a:xfrm>
            <a:off x="303471" y="2365744"/>
            <a:ext cx="8109009" cy="728179"/>
          </a:xfrm>
        </p:spPr>
        <p:txBody>
          <a:bodyPr>
            <a:normAutofit/>
          </a:bodyPr>
          <a:lstStyle/>
          <a:p>
            <a:pPr marL="0" indent="0">
              <a:buNone/>
            </a:pPr>
            <a:r>
              <a:rPr lang="en-US" sz="2400" dirty="0" smtClean="0"/>
              <a:t>Send "CONNECT </a:t>
            </a:r>
            <a:r>
              <a:rPr lang="en-US" sz="2400" dirty="0"/>
              <a:t>TEMPERATURE 1 TO IN </a:t>
            </a:r>
            <a:r>
              <a:rPr lang="en-US" sz="2400" dirty="0" smtClean="0"/>
              <a:t>1”</a:t>
            </a:r>
          </a:p>
          <a:p>
            <a:pPr marL="0" indent="0">
              <a:buNone/>
            </a:pPr>
            <a:endParaRPr lang="en-US" sz="2800" dirty="0"/>
          </a:p>
        </p:txBody>
      </p:sp>
      <p:pic>
        <p:nvPicPr>
          <p:cNvPr id="6" name="Picture 5"/>
          <p:cNvPicPr>
            <a:picLocks noChangeAspect="1"/>
          </p:cNvPicPr>
          <p:nvPr/>
        </p:nvPicPr>
        <p:blipFill>
          <a:blip r:embed="rId3"/>
          <a:stretch>
            <a:fillRect/>
          </a:stretch>
        </p:blipFill>
        <p:spPr>
          <a:xfrm>
            <a:off x="303471" y="3170460"/>
            <a:ext cx="3517900" cy="1155816"/>
          </a:xfrm>
          <a:prstGeom prst="rect">
            <a:avLst/>
          </a:prstGeom>
        </p:spPr>
      </p:pic>
      <p:grpSp>
        <p:nvGrpSpPr>
          <p:cNvPr id="7" name="Group 6"/>
          <p:cNvGrpSpPr/>
          <p:nvPr/>
        </p:nvGrpSpPr>
        <p:grpSpPr>
          <a:xfrm>
            <a:off x="1277273" y="5034907"/>
            <a:ext cx="1574800" cy="1229116"/>
            <a:chOff x="1727200" y="223061"/>
            <a:chExt cx="1574800" cy="1229116"/>
          </a:xfrm>
        </p:grpSpPr>
        <p:pic>
          <p:nvPicPr>
            <p:cNvPr id="8" name="Picture 7"/>
            <p:cNvPicPr>
              <a:picLocks noChangeAspect="1"/>
            </p:cNvPicPr>
            <p:nvPr/>
          </p:nvPicPr>
          <p:blipFill>
            <a:blip r:embed="rId4"/>
            <a:stretch>
              <a:fillRect/>
            </a:stretch>
          </p:blipFill>
          <p:spPr>
            <a:xfrm>
              <a:off x="1816100" y="223061"/>
              <a:ext cx="1094047" cy="964750"/>
            </a:xfrm>
            <a:prstGeom prst="rect">
              <a:avLst/>
            </a:prstGeom>
          </p:spPr>
        </p:pic>
        <p:sp>
          <p:nvSpPr>
            <p:cNvPr id="9" name="Rectangle 8"/>
            <p:cNvSpPr/>
            <p:nvPr/>
          </p:nvSpPr>
          <p:spPr>
            <a:xfrm>
              <a:off x="1727200" y="1175178"/>
              <a:ext cx="1574800" cy="276999"/>
            </a:xfrm>
            <a:prstGeom prst="rect">
              <a:avLst/>
            </a:prstGeom>
          </p:spPr>
          <p:txBody>
            <a:bodyPr wrap="square">
              <a:spAutoFit/>
            </a:bodyPr>
            <a:lstStyle/>
            <a:p>
              <a:r>
                <a:rPr lang="en-US" sz="1200" dirty="0" smtClean="0"/>
                <a:t>Temperature Sensor</a:t>
              </a:r>
              <a:endParaRPr lang="en-US" sz="1200" dirty="0"/>
            </a:p>
          </p:txBody>
        </p:sp>
      </p:grpSp>
      <p:cxnSp>
        <p:nvCxnSpPr>
          <p:cNvPr id="11" name="Straight Arrow Connector 10"/>
          <p:cNvCxnSpPr>
            <a:endCxn id="8" idx="0"/>
          </p:cNvCxnSpPr>
          <p:nvPr/>
        </p:nvCxnSpPr>
        <p:spPr>
          <a:xfrm>
            <a:off x="1913196" y="4326276"/>
            <a:ext cx="1" cy="70863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21126" y="3093923"/>
            <a:ext cx="4061638" cy="3170099"/>
          </a:xfrm>
          <a:prstGeom prst="rect">
            <a:avLst/>
          </a:prstGeom>
          <a:noFill/>
        </p:spPr>
        <p:txBody>
          <a:bodyPr wrap="square" rtlCol="0">
            <a:spAutoFit/>
          </a:bodyPr>
          <a:lstStyle/>
          <a:p>
            <a:r>
              <a:rPr lang="en-US" sz="2800" dirty="0"/>
              <a:t>Connects temperature sensor 1 to Input Port </a:t>
            </a:r>
            <a:r>
              <a:rPr lang="en-US" sz="2800" dirty="0" smtClean="0"/>
              <a:t>1. </a:t>
            </a:r>
          </a:p>
          <a:p>
            <a:endParaRPr lang="en-US" sz="2400" dirty="0" smtClean="0"/>
          </a:p>
          <a:p>
            <a:r>
              <a:rPr lang="en-US" sz="2400" i="1" dirty="0" smtClean="0"/>
              <a:t>The </a:t>
            </a:r>
            <a:r>
              <a:rPr lang="en-US" sz="2400" i="1" dirty="0"/>
              <a:t>numbering of the temperature sensors helps to differentiate in situations where multiple temperature sensors are connected</a:t>
            </a:r>
          </a:p>
        </p:txBody>
      </p:sp>
      <p:sp>
        <p:nvSpPr>
          <p:cNvPr id="10" name="Rounded Rectangle 9"/>
          <p:cNvSpPr/>
          <p:nvPr/>
        </p:nvSpPr>
        <p:spPr>
          <a:xfrm>
            <a:off x="440920" y="1220972"/>
            <a:ext cx="403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Tree>
    <p:extLst>
      <p:ext uri="{BB962C8B-B14F-4D97-AF65-F5344CB8AC3E}">
        <p14:creationId xmlns:p14="http://schemas.microsoft.com/office/powerpoint/2010/main" val="193524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Using</a:t>
            </a:r>
            <a:r>
              <a:rPr lang="en-US" dirty="0" smtClean="0"/>
              <a:t> </a:t>
            </a:r>
            <a:r>
              <a:rPr lang="en-US" sz="4000" dirty="0" smtClean="0"/>
              <a:t>the Temperature Sensor</a:t>
            </a:r>
            <a:endParaRPr lang="en-US" sz="4000" dirty="0"/>
          </a:p>
        </p:txBody>
      </p:sp>
      <p:sp>
        <p:nvSpPr>
          <p:cNvPr id="5" name="Content Placeholder 4"/>
          <p:cNvSpPr>
            <a:spLocks noGrp="1"/>
          </p:cNvSpPr>
          <p:nvPr>
            <p:ph idx="1"/>
          </p:nvPr>
        </p:nvSpPr>
        <p:spPr>
          <a:xfrm>
            <a:off x="457201" y="1580800"/>
            <a:ext cx="6614159" cy="4495800"/>
          </a:xfrm>
          <a:solidFill>
            <a:schemeClr val="bg1">
              <a:lumMod val="85000"/>
            </a:schemeClr>
          </a:solidFill>
        </p:spPr>
        <p:txBody>
          <a:bodyPr>
            <a:normAutofit/>
          </a:bodyPr>
          <a:lstStyle/>
          <a:p>
            <a:pPr marL="0" indent="0">
              <a:buNone/>
            </a:pPr>
            <a:endParaRPr lang="en-US" sz="2800" dirty="0" smtClean="0"/>
          </a:p>
          <a:p>
            <a:pPr marL="0" lvl="0" indent="0">
              <a:spcBef>
                <a:spcPts val="0"/>
              </a:spcBef>
              <a:buNone/>
            </a:pPr>
            <a:r>
              <a:rPr lang="en-US" sz="2400" dirty="0">
                <a:solidFill>
                  <a:srgbClr val="525252"/>
                </a:solidFill>
                <a:cs typeface="TI Uni"/>
              </a:rPr>
              <a:t>Send "CONNECT TEMPERATURE 1 TO IN 1 </a:t>
            </a:r>
            <a:r>
              <a:rPr lang="en-US" sz="2400" dirty="0" smtClean="0">
                <a:solidFill>
                  <a:srgbClr val="525252"/>
                </a:solidFill>
                <a:cs typeface="TI Uni"/>
              </a:rPr>
              <a:t>”</a:t>
            </a:r>
            <a:endParaRPr lang="en-US" sz="2400" dirty="0">
              <a:solidFill>
                <a:srgbClr val="525252"/>
              </a:solidFill>
              <a:cs typeface="TI Uni"/>
            </a:endParaRPr>
          </a:p>
          <a:p>
            <a:pPr marL="0" lvl="0" indent="0">
              <a:spcBef>
                <a:spcPts val="0"/>
              </a:spcBef>
              <a:buNone/>
            </a:pPr>
            <a:endParaRPr lang="en-US" sz="2400" dirty="0">
              <a:solidFill>
                <a:srgbClr val="525252"/>
              </a:solidFill>
              <a:cs typeface="TI Uni"/>
            </a:endParaRPr>
          </a:p>
          <a:p>
            <a:pPr marL="0" lvl="0" indent="0">
              <a:spcBef>
                <a:spcPts val="0"/>
              </a:spcBef>
              <a:buNone/>
            </a:pPr>
            <a:r>
              <a:rPr lang="en-US" sz="2400" b="1" dirty="0">
                <a:solidFill>
                  <a:srgbClr val="525252"/>
                </a:solidFill>
                <a:cs typeface="TI Uni"/>
              </a:rPr>
              <a:t>For</a:t>
            </a:r>
            <a:r>
              <a:rPr lang="en-US" sz="2400" dirty="0">
                <a:solidFill>
                  <a:srgbClr val="525252"/>
                </a:solidFill>
                <a:cs typeface="TI Uni"/>
              </a:rPr>
              <a:t> </a:t>
            </a:r>
            <a:r>
              <a:rPr lang="en-US" sz="2400" dirty="0" smtClean="0">
                <a:solidFill>
                  <a:srgbClr val="525252"/>
                </a:solidFill>
                <a:cs typeface="TI Uni"/>
              </a:rPr>
              <a:t>a,1,25</a:t>
            </a:r>
            <a:endParaRPr lang="en-US" sz="2400" dirty="0">
              <a:solidFill>
                <a:srgbClr val="525252"/>
              </a:solidFill>
              <a:cs typeface="TI Uni"/>
            </a:endParaRPr>
          </a:p>
          <a:p>
            <a:pPr marL="0" lvl="0" indent="0">
              <a:spcBef>
                <a:spcPts val="0"/>
              </a:spcBef>
              <a:buNone/>
            </a:pPr>
            <a:r>
              <a:rPr lang="en-US" sz="2400" dirty="0">
                <a:solidFill>
                  <a:srgbClr val="525252"/>
                </a:solidFill>
                <a:cs typeface="TI Uni"/>
              </a:rPr>
              <a:t> Send "READ TEMPERATURE 1”</a:t>
            </a:r>
          </a:p>
          <a:p>
            <a:pPr marL="0" lvl="0" indent="0">
              <a:spcBef>
                <a:spcPts val="0"/>
              </a:spcBef>
              <a:buNone/>
            </a:pPr>
            <a:r>
              <a:rPr lang="en-US" sz="2400" dirty="0">
                <a:solidFill>
                  <a:srgbClr val="525252"/>
                </a:solidFill>
                <a:cs typeface="TI Uni"/>
              </a:rPr>
              <a:t> Get d</a:t>
            </a:r>
          </a:p>
          <a:p>
            <a:pPr marL="0" lvl="0" indent="0">
              <a:spcBef>
                <a:spcPts val="0"/>
              </a:spcBef>
              <a:buNone/>
            </a:pPr>
            <a:r>
              <a:rPr lang="en-US" sz="2400" dirty="0">
                <a:solidFill>
                  <a:srgbClr val="525252"/>
                </a:solidFill>
                <a:cs typeface="TI Uni"/>
              </a:rPr>
              <a:t> </a:t>
            </a:r>
            <a:r>
              <a:rPr lang="en-US" sz="2400" dirty="0" err="1">
                <a:solidFill>
                  <a:srgbClr val="525252"/>
                </a:solidFill>
                <a:cs typeface="TI Uni"/>
              </a:rPr>
              <a:t>Disp</a:t>
            </a:r>
            <a:r>
              <a:rPr lang="en-US" sz="2400" dirty="0">
                <a:solidFill>
                  <a:srgbClr val="525252"/>
                </a:solidFill>
                <a:cs typeface="TI Uni"/>
              </a:rPr>
              <a:t> d</a:t>
            </a:r>
          </a:p>
          <a:p>
            <a:pPr marL="0" lvl="0" indent="0">
              <a:spcBef>
                <a:spcPts val="0"/>
              </a:spcBef>
              <a:buNone/>
            </a:pPr>
            <a:r>
              <a:rPr lang="en-US" sz="2400" dirty="0">
                <a:solidFill>
                  <a:srgbClr val="525252"/>
                </a:solidFill>
                <a:cs typeface="TI Uni"/>
              </a:rPr>
              <a:t> Wait 1</a:t>
            </a:r>
          </a:p>
          <a:p>
            <a:pPr marL="0" lvl="0" indent="0">
              <a:spcBef>
                <a:spcPts val="0"/>
              </a:spcBef>
              <a:buNone/>
            </a:pPr>
            <a:r>
              <a:rPr lang="en-US" sz="2400" b="1" dirty="0" err="1">
                <a:solidFill>
                  <a:srgbClr val="525252"/>
                </a:solidFill>
                <a:cs typeface="TI Uni"/>
              </a:rPr>
              <a:t>EndFor</a:t>
            </a:r>
            <a:endParaRPr lang="en-US" sz="2400" b="1" dirty="0">
              <a:solidFill>
                <a:srgbClr val="525252"/>
              </a:solidFill>
              <a:cs typeface="TI Uni"/>
            </a:endParaRPr>
          </a:p>
          <a:p>
            <a:pPr marL="0" indent="0">
              <a:buNone/>
            </a:pPr>
            <a:endParaRPr lang="en-US" dirty="0"/>
          </a:p>
        </p:txBody>
      </p:sp>
      <p:sp>
        <p:nvSpPr>
          <p:cNvPr id="6" name="Rounded Rectangle 5"/>
          <p:cNvSpPr/>
          <p:nvPr/>
        </p:nvSpPr>
        <p:spPr>
          <a:xfrm>
            <a:off x="507011" y="1219200"/>
            <a:ext cx="6564349"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7" name="Rectangle 6"/>
          <p:cNvSpPr/>
          <p:nvPr/>
        </p:nvSpPr>
        <p:spPr>
          <a:xfrm>
            <a:off x="507011" y="1887188"/>
            <a:ext cx="6564349"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0437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Exploration: Temperature Sensor </a:t>
            </a:r>
            <a:endParaRPr lang="en-US" dirty="0"/>
          </a:p>
        </p:txBody>
      </p:sp>
      <p:sp>
        <p:nvSpPr>
          <p:cNvPr id="5" name="Content Placeholder 4"/>
          <p:cNvSpPr>
            <a:spLocks noGrp="1"/>
          </p:cNvSpPr>
          <p:nvPr>
            <p:ph idx="1"/>
          </p:nvPr>
        </p:nvSpPr>
        <p:spPr>
          <a:xfrm>
            <a:off x="457200" y="1447800"/>
            <a:ext cx="8229600" cy="4831080"/>
          </a:xfrm>
        </p:spPr>
        <p:txBody>
          <a:bodyPr>
            <a:normAutofit fontScale="70000" lnSpcReduction="20000"/>
          </a:bodyPr>
          <a:lstStyle/>
          <a:p>
            <a:pPr>
              <a:lnSpc>
                <a:spcPct val="135000"/>
              </a:lnSpc>
            </a:pPr>
            <a:r>
              <a:rPr lang="en-US" sz="3400" dirty="0"/>
              <a:t>Are the values being displayed on the Celsius or Fahrenheit scale? </a:t>
            </a:r>
            <a:endParaRPr lang="en-US" sz="3400" dirty="0" smtClean="0"/>
          </a:p>
          <a:p>
            <a:pPr>
              <a:lnSpc>
                <a:spcPct val="135000"/>
              </a:lnSpc>
            </a:pPr>
            <a:r>
              <a:rPr lang="en-US" sz="3400" dirty="0" smtClean="0"/>
              <a:t>Can </a:t>
            </a:r>
            <a:r>
              <a:rPr lang="en-US" sz="3400" dirty="0"/>
              <a:t>you insert a line of code that changes the temperature from Celsius to Fahrenheit before it is displayed</a:t>
            </a:r>
            <a:r>
              <a:rPr lang="en-US" sz="3400" dirty="0" smtClean="0"/>
              <a:t>?</a:t>
            </a:r>
          </a:p>
          <a:p>
            <a:pPr>
              <a:lnSpc>
                <a:spcPct val="135000"/>
              </a:lnSpc>
            </a:pPr>
            <a:r>
              <a:rPr lang="en-US" sz="3400" dirty="0" smtClean="0"/>
              <a:t>What </a:t>
            </a:r>
            <a:r>
              <a:rPr lang="en-US" sz="3400" dirty="0"/>
              <a:t>typical temperature values being displayed? </a:t>
            </a:r>
          </a:p>
          <a:p>
            <a:pPr>
              <a:lnSpc>
                <a:spcPct val="135000"/>
              </a:lnSpc>
            </a:pPr>
            <a:r>
              <a:rPr lang="en-US" sz="3400" dirty="0" smtClean="0"/>
              <a:t>What </a:t>
            </a:r>
            <a:r>
              <a:rPr lang="en-US" sz="3400" dirty="0"/>
              <a:t>is the significance of a reading of -273?</a:t>
            </a:r>
          </a:p>
          <a:p>
            <a:pPr>
              <a:lnSpc>
                <a:spcPct val="135000"/>
              </a:lnSpc>
            </a:pPr>
            <a:r>
              <a:rPr lang="en-US" sz="3400" dirty="0" smtClean="0"/>
              <a:t>Why </a:t>
            </a:r>
            <a:r>
              <a:rPr lang="en-US" sz="3400" dirty="0"/>
              <a:t>might the sensor read -</a:t>
            </a:r>
            <a:r>
              <a:rPr lang="en-US" sz="3400" dirty="0" smtClean="0"/>
              <a:t>273?</a:t>
            </a:r>
            <a:endParaRPr lang="en-US" sz="3400" dirty="0"/>
          </a:p>
          <a:p>
            <a:pPr>
              <a:lnSpc>
                <a:spcPct val="135000"/>
              </a:lnSpc>
            </a:pPr>
            <a:r>
              <a:rPr lang="en-US" sz="3400" dirty="0" smtClean="0"/>
              <a:t>Why </a:t>
            </a:r>
            <a:r>
              <a:rPr lang="en-US" sz="3400" dirty="0"/>
              <a:t>might you use a Wait command in your For Loop for monitoring the temperature?</a:t>
            </a:r>
          </a:p>
          <a:p>
            <a:endParaRPr lang="en-US" dirty="0"/>
          </a:p>
        </p:txBody>
      </p:sp>
    </p:spTree>
    <p:extLst>
      <p:ext uri="{BB962C8B-B14F-4D97-AF65-F5344CB8AC3E}">
        <p14:creationId xmlns:p14="http://schemas.microsoft.com/office/powerpoint/2010/main" val="4158157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33255" y="1814520"/>
            <a:ext cx="5567508" cy="4525963"/>
          </a:xfrm>
          <a:solidFill>
            <a:schemeClr val="bg2">
              <a:lumMod val="85000"/>
            </a:schemeClr>
          </a:solidFill>
        </p:spPr>
        <p:txBody>
          <a:bodyPr>
            <a:normAutofit/>
          </a:bodyPr>
          <a:lstStyle/>
          <a:p>
            <a:pPr marL="0" indent="0">
              <a:buNone/>
            </a:pPr>
            <a:endParaRPr lang="en-US" dirty="0"/>
          </a:p>
          <a:p>
            <a:pPr marL="0" lvl="0" indent="0">
              <a:spcBef>
                <a:spcPts val="0"/>
              </a:spcBef>
              <a:buNone/>
            </a:pPr>
            <a:endParaRPr lang="en-US" sz="2000" dirty="0" smtClean="0">
              <a:solidFill>
                <a:srgbClr val="525252"/>
              </a:solidFill>
              <a:latin typeface="TI Uni"/>
              <a:cs typeface="TI Uni"/>
            </a:endParaRPr>
          </a:p>
          <a:p>
            <a:pPr marL="0" lvl="0" indent="0">
              <a:spcBef>
                <a:spcPts val="0"/>
              </a:spcBef>
              <a:buNone/>
            </a:pPr>
            <a:r>
              <a:rPr lang="en-US" sz="2000" dirty="0" smtClean="0">
                <a:solidFill>
                  <a:srgbClr val="525252"/>
                </a:solidFill>
                <a:cs typeface="TI Uni"/>
              </a:rPr>
              <a:t>Send </a:t>
            </a:r>
            <a:r>
              <a:rPr lang="en-US" sz="2000" dirty="0">
                <a:solidFill>
                  <a:srgbClr val="525252"/>
                </a:solidFill>
                <a:cs typeface="TI Uni"/>
              </a:rPr>
              <a:t>"CONNECT TEMPERATURE 1 TO IN </a:t>
            </a:r>
            <a:r>
              <a:rPr lang="en-US" sz="2000" dirty="0" smtClean="0">
                <a:solidFill>
                  <a:srgbClr val="525252"/>
                </a:solidFill>
                <a:cs typeface="TI Uni"/>
              </a:rPr>
              <a:t>1”</a:t>
            </a:r>
            <a:endParaRPr lang="en-US" sz="2200" b="1" dirty="0" smtClean="0">
              <a:solidFill>
                <a:srgbClr val="525252"/>
              </a:solidFill>
              <a:cs typeface="TI Uni"/>
            </a:endParaRPr>
          </a:p>
          <a:p>
            <a:pPr marL="0" lvl="0" indent="0">
              <a:spcBef>
                <a:spcPts val="0"/>
              </a:spcBef>
              <a:buNone/>
            </a:pPr>
            <a:endParaRPr lang="en-US" sz="2200" b="1" dirty="0" smtClean="0">
              <a:solidFill>
                <a:srgbClr val="525252"/>
              </a:solidFill>
              <a:cs typeface="TI Uni"/>
            </a:endParaRPr>
          </a:p>
          <a:p>
            <a:pPr marL="0" lvl="0" indent="0">
              <a:spcBef>
                <a:spcPts val="0"/>
              </a:spcBef>
              <a:buNone/>
            </a:pPr>
            <a:r>
              <a:rPr lang="en-US" sz="2200" b="1" dirty="0" smtClean="0">
                <a:solidFill>
                  <a:srgbClr val="525252"/>
                </a:solidFill>
                <a:cs typeface="TI Uni"/>
              </a:rPr>
              <a:t>For</a:t>
            </a:r>
            <a:r>
              <a:rPr lang="en-US" sz="2200" dirty="0" smtClean="0">
                <a:solidFill>
                  <a:srgbClr val="525252"/>
                </a:solidFill>
                <a:cs typeface="TI Uni"/>
              </a:rPr>
              <a:t> </a:t>
            </a:r>
            <a:r>
              <a:rPr lang="en-US" sz="2200" dirty="0">
                <a:solidFill>
                  <a:srgbClr val="525252"/>
                </a:solidFill>
                <a:cs typeface="TI Uni"/>
              </a:rPr>
              <a:t>c,1,25</a:t>
            </a:r>
          </a:p>
          <a:p>
            <a:pPr marL="0" lvl="0" indent="0">
              <a:spcBef>
                <a:spcPts val="0"/>
              </a:spcBef>
              <a:buNone/>
            </a:pPr>
            <a:r>
              <a:rPr lang="en-US" sz="2200" dirty="0">
                <a:solidFill>
                  <a:srgbClr val="525252"/>
                </a:solidFill>
                <a:cs typeface="TI Uni"/>
              </a:rPr>
              <a:t> Send "READ TEMPERATURE 1”</a:t>
            </a:r>
          </a:p>
          <a:p>
            <a:pPr marL="0" lvl="0" indent="0">
              <a:spcBef>
                <a:spcPts val="0"/>
              </a:spcBef>
              <a:buNone/>
            </a:pPr>
            <a:r>
              <a:rPr lang="en-US" sz="2200" dirty="0">
                <a:solidFill>
                  <a:srgbClr val="525252"/>
                </a:solidFill>
                <a:cs typeface="TI Uni"/>
              </a:rPr>
              <a:t> Get d</a:t>
            </a:r>
          </a:p>
          <a:p>
            <a:pPr marL="0" lvl="0" indent="0">
              <a:spcBef>
                <a:spcPts val="0"/>
              </a:spcBef>
              <a:buNone/>
            </a:pPr>
            <a:r>
              <a:rPr lang="en-US" sz="2200" b="1" dirty="0">
                <a:solidFill>
                  <a:srgbClr val="7030A0"/>
                </a:solidFill>
                <a:cs typeface="TI Uni"/>
              </a:rPr>
              <a:t> d:= </a:t>
            </a:r>
            <a:r>
              <a:rPr lang="en-US" sz="2200" b="1" dirty="0" smtClean="0">
                <a:solidFill>
                  <a:srgbClr val="7030A0"/>
                </a:solidFill>
                <a:cs typeface="TI Uni"/>
              </a:rPr>
              <a:t>9/5*d + 32</a:t>
            </a:r>
            <a:endParaRPr lang="en-US" sz="2200" b="1" dirty="0">
              <a:solidFill>
                <a:srgbClr val="7030A0"/>
              </a:solidFill>
              <a:cs typeface="TI Uni"/>
            </a:endParaRPr>
          </a:p>
          <a:p>
            <a:pPr marL="0" lvl="0" indent="0">
              <a:spcBef>
                <a:spcPts val="0"/>
              </a:spcBef>
              <a:buNone/>
            </a:pPr>
            <a:r>
              <a:rPr lang="en-US" sz="2200" dirty="0">
                <a:solidFill>
                  <a:srgbClr val="525252"/>
                </a:solidFill>
                <a:cs typeface="TI Uni"/>
              </a:rPr>
              <a:t> </a:t>
            </a:r>
            <a:r>
              <a:rPr lang="en-US" sz="2200" dirty="0" err="1">
                <a:solidFill>
                  <a:srgbClr val="525252"/>
                </a:solidFill>
                <a:cs typeface="TI Uni"/>
              </a:rPr>
              <a:t>Disp</a:t>
            </a:r>
            <a:r>
              <a:rPr lang="en-US" sz="2200" dirty="0">
                <a:solidFill>
                  <a:srgbClr val="525252"/>
                </a:solidFill>
                <a:cs typeface="TI Uni"/>
              </a:rPr>
              <a:t> d</a:t>
            </a:r>
          </a:p>
          <a:p>
            <a:pPr marL="0" lvl="0" indent="0">
              <a:spcBef>
                <a:spcPts val="0"/>
              </a:spcBef>
              <a:buNone/>
            </a:pPr>
            <a:r>
              <a:rPr lang="en-US" sz="2200" dirty="0">
                <a:solidFill>
                  <a:srgbClr val="525252"/>
                </a:solidFill>
                <a:cs typeface="TI Uni"/>
              </a:rPr>
              <a:t> Wait 1</a:t>
            </a:r>
          </a:p>
          <a:p>
            <a:pPr marL="0" lvl="0" indent="0">
              <a:spcBef>
                <a:spcPts val="0"/>
              </a:spcBef>
              <a:buNone/>
            </a:pPr>
            <a:r>
              <a:rPr lang="en-US" sz="2200" b="1" dirty="0" err="1">
                <a:solidFill>
                  <a:srgbClr val="525252"/>
                </a:solidFill>
                <a:cs typeface="TI Uni"/>
              </a:rPr>
              <a:t>EndFor</a:t>
            </a:r>
            <a:endParaRPr lang="en-US" sz="2200" b="1" dirty="0">
              <a:solidFill>
                <a:srgbClr val="525252"/>
              </a:solidFill>
              <a:cs typeface="TI Uni"/>
            </a:endParaRPr>
          </a:p>
          <a:p>
            <a:endParaRPr lang="en-US" dirty="0"/>
          </a:p>
        </p:txBody>
      </p:sp>
      <p:sp>
        <p:nvSpPr>
          <p:cNvPr id="9" name="Rounded Rectangle 8"/>
          <p:cNvSpPr/>
          <p:nvPr/>
        </p:nvSpPr>
        <p:spPr>
          <a:xfrm>
            <a:off x="533255" y="1360509"/>
            <a:ext cx="55675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6" name="Title 1"/>
          <p:cNvSpPr>
            <a:spLocks noGrp="1"/>
          </p:cNvSpPr>
          <p:nvPr>
            <p:ph type="title"/>
          </p:nvPr>
        </p:nvSpPr>
        <p:spPr/>
        <p:txBody>
          <a:bodyPr>
            <a:normAutofit fontScale="90000"/>
          </a:bodyPr>
          <a:lstStyle/>
          <a:p>
            <a:pPr algn="ctr"/>
            <a:r>
              <a:rPr lang="en-US" sz="4000" dirty="0" smtClean="0"/>
              <a:t>One line of code can change the readings from  C </a:t>
            </a:r>
            <a:r>
              <a:rPr lang="en-US" sz="4000" dirty="0" smtClean="0">
                <a:sym typeface="Wingdings" panose="05000000000000000000" pitchFamily="2" charset="2"/>
              </a:rPr>
              <a:t> F: </a:t>
            </a:r>
            <a:endParaRPr lang="en-US" sz="4000" dirty="0"/>
          </a:p>
        </p:txBody>
      </p:sp>
    </p:spTree>
    <p:extLst>
      <p:ext uri="{BB962C8B-B14F-4D97-AF65-F5344CB8AC3E}">
        <p14:creationId xmlns:p14="http://schemas.microsoft.com/office/powerpoint/2010/main" val="213829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7650" y="95250"/>
            <a:ext cx="8686800" cy="1143000"/>
          </a:xfrm>
        </p:spPr>
        <p:txBody>
          <a:bodyPr>
            <a:normAutofit/>
          </a:bodyPr>
          <a:lstStyle/>
          <a:p>
            <a:r>
              <a:rPr lang="en-US" sz="4000" b="1" dirty="0" smtClean="0"/>
              <a:t>Student Task: </a:t>
            </a:r>
            <a:r>
              <a:rPr lang="en-US" sz="4000" dirty="0" smtClean="0"/>
              <a:t>Adding Output</a:t>
            </a:r>
            <a:endParaRPr lang="en-US" sz="4000" dirty="0"/>
          </a:p>
        </p:txBody>
      </p:sp>
      <p:sp>
        <p:nvSpPr>
          <p:cNvPr id="6" name="Content Placeholder 5"/>
          <p:cNvSpPr>
            <a:spLocks noGrp="1"/>
          </p:cNvSpPr>
          <p:nvPr>
            <p:ph idx="1"/>
          </p:nvPr>
        </p:nvSpPr>
        <p:spPr>
          <a:xfrm>
            <a:off x="457200" y="1467293"/>
            <a:ext cx="8229600" cy="4476307"/>
          </a:xfrm>
        </p:spPr>
        <p:txBody>
          <a:bodyPr>
            <a:noAutofit/>
          </a:bodyPr>
          <a:lstStyle/>
          <a:p>
            <a:pPr marL="0" lvl="1" indent="0">
              <a:buNone/>
            </a:pPr>
            <a:r>
              <a:rPr lang="en-US" sz="2400" dirty="0" smtClean="0"/>
              <a:t>1. Write a program that controls an output (</a:t>
            </a:r>
            <a:r>
              <a:rPr lang="en-US" sz="2400" dirty="0"/>
              <a:t>Sound, Color and/or </a:t>
            </a:r>
            <a:r>
              <a:rPr lang="en-US" sz="2400" dirty="0" err="1"/>
              <a:t>Disp</a:t>
            </a:r>
            <a:r>
              <a:rPr lang="en-US" sz="2400" dirty="0"/>
              <a:t>) </a:t>
            </a:r>
            <a:r>
              <a:rPr lang="en-US" sz="2400" dirty="0" smtClean="0"/>
              <a:t>when the temperature (input) </a:t>
            </a:r>
            <a:r>
              <a:rPr lang="en-US" sz="2400" dirty="0"/>
              <a:t>gets too </a:t>
            </a:r>
            <a:r>
              <a:rPr lang="en-US" sz="2400" dirty="0" smtClean="0"/>
              <a:t>high</a:t>
            </a:r>
            <a:endParaRPr lang="en-US" sz="2000" dirty="0" smtClean="0"/>
          </a:p>
          <a:p>
            <a:pPr marL="857250" lvl="2" indent="-457200">
              <a:buFont typeface="+mj-lt"/>
              <a:buAutoNum type="arabicPeriod"/>
            </a:pPr>
            <a:r>
              <a:rPr lang="en-US" dirty="0" smtClean="0"/>
              <a:t>Before starting to program, </a:t>
            </a:r>
            <a:r>
              <a:rPr lang="en-US" b="1" dirty="0" smtClean="0"/>
              <a:t>define the problem</a:t>
            </a:r>
            <a:r>
              <a:rPr lang="en-US" dirty="0" smtClean="0"/>
              <a:t>.</a:t>
            </a:r>
          </a:p>
          <a:p>
            <a:pPr marL="1771650" lvl="4" indent="-457200">
              <a:buFont typeface="Arial" panose="020B0604020202020204" pitchFamily="34" charset="0"/>
              <a:buChar char="•"/>
            </a:pPr>
            <a:r>
              <a:rPr lang="en-US" sz="2400" dirty="0" smtClean="0"/>
              <a:t>What </a:t>
            </a:r>
            <a:r>
              <a:rPr lang="en-US" sz="2400" dirty="0"/>
              <a:t>would be a good threshold temperature to use to turn on your </a:t>
            </a:r>
            <a:r>
              <a:rPr lang="en-US" sz="2400" dirty="0" smtClean="0"/>
              <a:t>signal?</a:t>
            </a:r>
          </a:p>
          <a:p>
            <a:pPr marL="1657350" lvl="4" indent="-342900">
              <a:buFont typeface="Arial" panose="020B0604020202020204" pitchFamily="34" charset="0"/>
              <a:buChar char="•"/>
            </a:pPr>
            <a:r>
              <a:rPr lang="en-US" sz="2400" dirty="0" smtClean="0"/>
              <a:t> What </a:t>
            </a:r>
            <a:r>
              <a:rPr lang="en-US" sz="2400" dirty="0"/>
              <a:t>are the reasons for your </a:t>
            </a:r>
            <a:r>
              <a:rPr lang="en-US" sz="2400" dirty="0" smtClean="0"/>
              <a:t>choice?</a:t>
            </a:r>
          </a:p>
          <a:p>
            <a:pPr marL="1657350" lvl="4" indent="-342900">
              <a:buFont typeface="Arial" panose="020B0604020202020204" pitchFamily="34" charset="0"/>
              <a:buChar char="•"/>
            </a:pPr>
            <a:r>
              <a:rPr lang="en-US" sz="2400" dirty="0" smtClean="0"/>
              <a:t> What </a:t>
            </a:r>
            <a:r>
              <a:rPr lang="en-US" sz="2400" dirty="0"/>
              <a:t>are some ways that you can raise the temperature sensor reading?</a:t>
            </a:r>
          </a:p>
        </p:txBody>
      </p:sp>
    </p:spTree>
    <p:extLst>
      <p:ext uri="{BB962C8B-B14F-4D97-AF65-F5344CB8AC3E}">
        <p14:creationId xmlns:p14="http://schemas.microsoft.com/office/powerpoint/2010/main" val="224950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Consider While Planning</a:t>
            </a:r>
            <a:endParaRPr lang="en-US" dirty="0"/>
          </a:p>
        </p:txBody>
      </p:sp>
      <p:sp>
        <p:nvSpPr>
          <p:cNvPr id="3" name="Content Placeholder 2"/>
          <p:cNvSpPr>
            <a:spLocks noGrp="1"/>
          </p:cNvSpPr>
          <p:nvPr>
            <p:ph idx="1"/>
          </p:nvPr>
        </p:nvSpPr>
        <p:spPr>
          <a:xfrm>
            <a:off x="457200" y="1219200"/>
            <a:ext cx="8229600" cy="4932218"/>
          </a:xfrm>
        </p:spPr>
        <p:txBody>
          <a:bodyPr>
            <a:noAutofit/>
          </a:bodyPr>
          <a:lstStyle/>
          <a:p>
            <a:pPr marL="0" indent="0">
              <a:buNone/>
            </a:pPr>
            <a:r>
              <a:rPr lang="en-US" sz="1800" b="1" dirty="0"/>
              <a:t>Setup</a:t>
            </a:r>
          </a:p>
          <a:p>
            <a:pPr marL="285750" indent="-285750">
              <a:buFont typeface="Arial"/>
              <a:buChar char="•"/>
            </a:pPr>
            <a:r>
              <a:rPr lang="en-US" sz="1800" dirty="0"/>
              <a:t>What inputs and outputs need to be connected?</a:t>
            </a:r>
          </a:p>
          <a:p>
            <a:pPr marL="285750" indent="-285750">
              <a:buFont typeface="Arial"/>
              <a:buChar char="•"/>
            </a:pPr>
            <a:r>
              <a:rPr lang="en-US" sz="1800" dirty="0"/>
              <a:t>Which ports are they connected to</a:t>
            </a:r>
            <a:r>
              <a:rPr lang="en-US" sz="1800" dirty="0" smtClean="0"/>
              <a:t>?</a:t>
            </a:r>
          </a:p>
          <a:p>
            <a:pPr marL="0" indent="0">
              <a:buNone/>
            </a:pPr>
            <a:r>
              <a:rPr lang="en-US" sz="1800" b="1" dirty="0"/>
              <a:t>Loop to monitor and decide</a:t>
            </a:r>
          </a:p>
          <a:p>
            <a:pPr marL="285750" indent="-285750">
              <a:buFont typeface="Arial"/>
              <a:buChar char="•"/>
            </a:pPr>
            <a:r>
              <a:rPr lang="en-US" sz="1800" dirty="0"/>
              <a:t>What loop will you use to repeatedly check the sensors and decide when to set output values? (For, While,</a:t>
            </a:r>
            <a:r>
              <a:rPr lang="mr-IN" sz="1800" dirty="0"/>
              <a:t>…</a:t>
            </a:r>
            <a:r>
              <a:rPr lang="en-US" sz="1800" dirty="0" smtClean="0"/>
              <a:t>)</a:t>
            </a:r>
          </a:p>
          <a:p>
            <a:pPr marL="0" indent="0">
              <a:buNone/>
            </a:pPr>
            <a:r>
              <a:rPr lang="en-US" sz="1800" b="1" dirty="0"/>
              <a:t>Checking the sensor values</a:t>
            </a:r>
            <a:endParaRPr lang="en-US" sz="1800" dirty="0"/>
          </a:p>
          <a:p>
            <a:pPr marL="285750" indent="-285750">
              <a:buFont typeface="Arial"/>
              <a:buChar char="•"/>
            </a:pPr>
            <a:r>
              <a:rPr lang="en-US" sz="1800" dirty="0"/>
              <a:t>What sensors need to be read?</a:t>
            </a:r>
          </a:p>
          <a:p>
            <a:pPr marL="285750" indent="-285750">
              <a:buFont typeface="Arial"/>
              <a:buChar char="•"/>
            </a:pPr>
            <a:r>
              <a:rPr lang="en-US" sz="1800" dirty="0"/>
              <a:t>What variables will you “Get” the sensor values to</a:t>
            </a:r>
            <a:r>
              <a:rPr lang="en-US" sz="1800" dirty="0" smtClean="0"/>
              <a:t>?</a:t>
            </a:r>
          </a:p>
          <a:p>
            <a:pPr marL="0" indent="0">
              <a:buNone/>
            </a:pPr>
            <a:r>
              <a:rPr lang="en-US" sz="1800" b="1" dirty="0"/>
              <a:t>Deciding to set new output values</a:t>
            </a:r>
            <a:endParaRPr lang="en-US" sz="1800" dirty="0"/>
          </a:p>
          <a:p>
            <a:pPr marL="285750" indent="-285750">
              <a:buFont typeface="Arial"/>
              <a:buChar char="•"/>
            </a:pPr>
            <a:r>
              <a:rPr lang="en-US" sz="1800" dirty="0"/>
              <a:t>What If-Then or If-Then-Else statements are needed?</a:t>
            </a:r>
          </a:p>
          <a:p>
            <a:pPr marL="285750" indent="-285750">
              <a:buFont typeface="Arial"/>
              <a:buChar char="•"/>
            </a:pPr>
            <a:r>
              <a:rPr lang="en-US" sz="1800" dirty="0"/>
              <a:t>What sensor values should be used as decision points in the If statements</a:t>
            </a:r>
            <a:r>
              <a:rPr lang="en-US" sz="1800" dirty="0" smtClean="0"/>
              <a:t>.</a:t>
            </a:r>
          </a:p>
          <a:p>
            <a:pPr marL="0" indent="0">
              <a:buNone/>
            </a:pPr>
            <a:r>
              <a:rPr lang="en-US" sz="1800" b="1" dirty="0"/>
              <a:t>Output (starting, output level(s), stopping)</a:t>
            </a:r>
            <a:endParaRPr lang="en-US" sz="1800" dirty="0"/>
          </a:p>
          <a:p>
            <a:pPr marL="285750" indent="-285750">
              <a:buFont typeface="Arial"/>
              <a:buChar char="•"/>
            </a:pPr>
            <a:r>
              <a:rPr lang="en-US" sz="1800" dirty="0"/>
              <a:t>What output level(s) and patterns do you want to use?</a:t>
            </a:r>
          </a:p>
          <a:p>
            <a:pPr marL="285750" indent="-285750">
              <a:buFont typeface="Arial"/>
              <a:buChar char="•"/>
            </a:pPr>
            <a:r>
              <a:rPr lang="en-US" sz="1800" dirty="0"/>
              <a:t>What sensor values or amount of time should cause the output to stop?</a:t>
            </a:r>
          </a:p>
          <a:p>
            <a:pPr marL="285750" indent="-285750">
              <a:buFont typeface="Arial"/>
              <a:buChar char="•"/>
            </a:pPr>
            <a:endParaRPr lang="en-US" sz="1800" dirty="0"/>
          </a:p>
          <a:p>
            <a:pPr marL="285750" indent="-285750">
              <a:buFont typeface="Arial"/>
              <a:buChar char="•"/>
            </a:pPr>
            <a:endParaRPr lang="en-US" sz="1800" dirty="0"/>
          </a:p>
          <a:p>
            <a:pPr marL="285750" indent="-285750">
              <a:buFont typeface="Arial"/>
              <a:buChar char="•"/>
            </a:pPr>
            <a:endParaRPr lang="en-US" sz="1800" dirty="0"/>
          </a:p>
          <a:p>
            <a:pPr marL="285750" indent="-285750">
              <a:buFont typeface="Arial"/>
              <a:buChar char="•"/>
            </a:pPr>
            <a:endParaRPr lang="en-US" sz="1800" dirty="0"/>
          </a:p>
          <a:p>
            <a:pPr marL="0" indent="0">
              <a:buNone/>
            </a:pPr>
            <a:endParaRPr lang="en-US" sz="1800" dirty="0"/>
          </a:p>
        </p:txBody>
      </p:sp>
    </p:spTree>
    <p:extLst>
      <p:ext uri="{BB962C8B-B14F-4D97-AF65-F5344CB8AC3E}">
        <p14:creationId xmlns:p14="http://schemas.microsoft.com/office/powerpoint/2010/main" val="712930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7200" y="1535113"/>
            <a:ext cx="4040188" cy="4591050"/>
          </a:xfrm>
        </p:spPr>
        <p:txBody>
          <a:bodyPr>
            <a:normAutofit/>
          </a:bodyPr>
          <a:lstStyle/>
          <a:p>
            <a:pPr>
              <a:buFont typeface="Arial" panose="020B0604020202020204" pitchFamily="34" charset="0"/>
              <a:buChar char="•"/>
            </a:pPr>
            <a:r>
              <a:rPr lang="en-US" sz="2800" dirty="0"/>
              <a:t>Create your own flowchart for this </a:t>
            </a:r>
            <a:r>
              <a:rPr lang="en-US" sz="2800" dirty="0" smtClean="0"/>
              <a:t>project.</a:t>
            </a:r>
            <a:endParaRPr lang="en-US" sz="2800" dirty="0"/>
          </a:p>
          <a:p>
            <a:pPr>
              <a:buFont typeface="Arial" panose="020B0604020202020204" pitchFamily="34" charset="0"/>
              <a:buChar char="•"/>
            </a:pPr>
            <a:r>
              <a:rPr lang="en-US" sz="2800" dirty="0"/>
              <a:t>Compare your flowchart with another group.  What are the similarities and differences</a:t>
            </a:r>
            <a:r>
              <a:rPr lang="en-US" sz="2800" dirty="0" smtClean="0"/>
              <a:t>?</a:t>
            </a:r>
            <a:endParaRPr lang="en-US" sz="2800" dirty="0"/>
          </a:p>
          <a:p>
            <a:pPr>
              <a:buFont typeface="Arial" panose="020B0604020202020204" pitchFamily="34" charset="0"/>
              <a:buChar char="•"/>
            </a:pPr>
            <a:r>
              <a:rPr lang="en-US" sz="2800" dirty="0"/>
              <a:t>Adjust your </a:t>
            </a:r>
            <a:r>
              <a:rPr lang="en-US" sz="2800" dirty="0" smtClean="0"/>
              <a:t>flowchart, </a:t>
            </a:r>
            <a:r>
              <a:rPr lang="en-US" sz="2800" dirty="0"/>
              <a:t>if </a:t>
            </a:r>
            <a:r>
              <a:rPr lang="en-US" sz="2800" dirty="0" smtClean="0"/>
              <a:t>necessary.</a:t>
            </a:r>
            <a:endParaRPr lang="en-US" sz="2800" dirty="0"/>
          </a:p>
          <a:p>
            <a:endParaRPr lang="en-US" dirty="0"/>
          </a:p>
        </p:txBody>
      </p:sp>
      <p:pic>
        <p:nvPicPr>
          <p:cNvPr id="9" name="Picture 2" descr="ii_jh9oiq3y0_1636b1308afb39d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08537" y="1820491"/>
            <a:ext cx="37147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p:txBody>
          <a:bodyPr>
            <a:normAutofit/>
          </a:bodyPr>
          <a:lstStyle/>
          <a:p>
            <a:r>
              <a:rPr lang="en-US" sz="4000" dirty="0" smtClean="0"/>
              <a:t>Using a flowchart to plan:</a:t>
            </a:r>
            <a:endParaRPr lang="en-US" sz="4000" dirty="0"/>
          </a:p>
        </p:txBody>
      </p:sp>
    </p:spTree>
    <p:extLst>
      <p:ext uri="{BB962C8B-B14F-4D97-AF65-F5344CB8AC3E}">
        <p14:creationId xmlns:p14="http://schemas.microsoft.com/office/powerpoint/2010/main" val="720652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“Greenhouse Effect” in a Closed Car</a:t>
            </a:r>
            <a:endParaRPr lang="en-US" sz="3600" dirty="0"/>
          </a:p>
        </p:txBody>
      </p:sp>
      <p:sp>
        <p:nvSpPr>
          <p:cNvPr id="4" name="Content Placeholder 3"/>
          <p:cNvSpPr>
            <a:spLocks noGrp="1"/>
          </p:cNvSpPr>
          <p:nvPr>
            <p:ph sz="half" idx="2"/>
          </p:nvPr>
        </p:nvSpPr>
        <p:spPr>
          <a:xfrm>
            <a:off x="3588327" y="1219200"/>
            <a:ext cx="4925291" cy="5306291"/>
          </a:xfrm>
        </p:spPr>
        <p:txBody>
          <a:bodyPr>
            <a:noAutofit/>
          </a:bodyPr>
          <a:lstStyle/>
          <a:p>
            <a:r>
              <a:rPr lang="en-US" sz="2000" dirty="0"/>
              <a:t>The sun's rays enter through your car's windows. Some of the heat from the sun is absorbed by the seats, the dashboard and the carpeting and floor mats. When those objects release this heat, it doesn't all get out through the windows. Some is reflected back in. The heat radiated by the seats is a different wavelength than the light of the sun that made it through the windows in the first place. </a:t>
            </a:r>
          </a:p>
          <a:p>
            <a:pPr marL="0" indent="0">
              <a:buNone/>
            </a:pPr>
            <a:endParaRPr lang="en-US" sz="2000" dirty="0"/>
          </a:p>
          <a:p>
            <a:r>
              <a:rPr lang="en-US" sz="2000" dirty="0"/>
              <a:t>So a certain amount of energy is going in, and less energy is going out. The result is a gradual increase in the temperature inside your car. </a:t>
            </a:r>
          </a:p>
          <a:p>
            <a:endParaRPr lang="en-US" sz="2000" dirty="0"/>
          </a:p>
        </p:txBody>
      </p:sp>
      <p:pic>
        <p:nvPicPr>
          <p:cNvPr id="5" name="Picture 2" descr="C:\Users\a0870037\Dropbox\For Cara\Dave Projects\images\CL13165 car_v2.jpg"/>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221672" y="1371599"/>
            <a:ext cx="3366655" cy="336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2534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75" y="76200"/>
            <a:ext cx="8686800" cy="1143000"/>
          </a:xfrm>
        </p:spPr>
        <p:txBody>
          <a:bodyPr>
            <a:normAutofit/>
          </a:bodyPr>
          <a:lstStyle/>
          <a:p>
            <a:r>
              <a:rPr lang="en-US" sz="4000" b="1" dirty="0"/>
              <a:t>Student Task: </a:t>
            </a:r>
            <a:r>
              <a:rPr lang="en-US" sz="4000" dirty="0" smtClean="0"/>
              <a:t>Adding Output</a:t>
            </a:r>
            <a:endParaRPr lang="en-US" sz="4000" dirty="0"/>
          </a:p>
        </p:txBody>
      </p:sp>
      <p:sp>
        <p:nvSpPr>
          <p:cNvPr id="5" name="Content Placeholder 4"/>
          <p:cNvSpPr>
            <a:spLocks noGrp="1"/>
          </p:cNvSpPr>
          <p:nvPr>
            <p:ph idx="1"/>
          </p:nvPr>
        </p:nvSpPr>
        <p:spPr>
          <a:xfrm>
            <a:off x="457200" y="1219200"/>
            <a:ext cx="8229600" cy="4724400"/>
          </a:xfrm>
        </p:spPr>
        <p:txBody>
          <a:bodyPr>
            <a:normAutofit/>
          </a:bodyPr>
          <a:lstStyle/>
          <a:p>
            <a:pPr marL="0" indent="0">
              <a:buNone/>
            </a:pPr>
            <a:r>
              <a:rPr lang="en-US" sz="2800" dirty="0" smtClean="0"/>
              <a:t>2. </a:t>
            </a:r>
            <a:r>
              <a:rPr lang="en-US" sz="2800" b="1" dirty="0" smtClean="0"/>
              <a:t>Develop the Solution</a:t>
            </a:r>
            <a:r>
              <a:rPr lang="en-US" sz="2800" dirty="0" smtClean="0"/>
              <a:t>: Write down the steps before programming. Use this template: </a:t>
            </a:r>
          </a:p>
        </p:txBody>
      </p:sp>
      <p:graphicFrame>
        <p:nvGraphicFramePr>
          <p:cNvPr id="4" name="Content Placeholder 9"/>
          <p:cNvGraphicFramePr>
            <a:graphicFrameLocks/>
          </p:cNvGraphicFramePr>
          <p:nvPr>
            <p:extLst>
              <p:ext uri="{D42A27DB-BD31-4B8C-83A1-F6EECF244321}">
                <p14:modId xmlns:p14="http://schemas.microsoft.com/office/powerpoint/2010/main" val="2296563572"/>
              </p:ext>
            </p:extLst>
          </p:nvPr>
        </p:nvGraphicFramePr>
        <p:xfrm>
          <a:off x="637952" y="2402957"/>
          <a:ext cx="7899992" cy="3646618"/>
        </p:xfrm>
        <a:graphic>
          <a:graphicData uri="http://schemas.openxmlformats.org/drawingml/2006/table">
            <a:tbl>
              <a:tblPr firstRow="1" bandRow="1">
                <a:tableStyleId>{0505E3EF-67EA-436B-97B2-0124C06EBD24}</a:tableStyleId>
              </a:tblPr>
              <a:tblGrid>
                <a:gridCol w="3949996"/>
                <a:gridCol w="3949996"/>
              </a:tblGrid>
              <a:tr h="724588">
                <a:tc>
                  <a:txBody>
                    <a:bodyPr/>
                    <a:lstStyle/>
                    <a:p>
                      <a:r>
                        <a:rPr lang="en-US" dirty="0" smtClean="0"/>
                        <a:t>Important steps</a:t>
                      </a:r>
                      <a:r>
                        <a:rPr lang="en-US" baseline="0" dirty="0" smtClean="0"/>
                        <a:t> in your program</a:t>
                      </a:r>
                      <a:endParaRPr lang="en-US" dirty="0"/>
                    </a:p>
                  </a:txBody>
                  <a:tcPr/>
                </a:tc>
                <a:tc>
                  <a:txBody>
                    <a:bodyPr/>
                    <a:lstStyle/>
                    <a:p>
                      <a:r>
                        <a:rPr lang="en-US" dirty="0" smtClean="0"/>
                        <a:t>TI-Basic commands to implement</a:t>
                      </a:r>
                      <a:r>
                        <a:rPr lang="en-US" baseline="0" dirty="0" smtClean="0"/>
                        <a:t> steps in your program</a:t>
                      </a:r>
                      <a:endParaRPr lang="en-US" dirty="0"/>
                    </a:p>
                  </a:txBody>
                  <a:tcPr/>
                </a:tc>
              </a:tr>
              <a:tr h="584406">
                <a:tc>
                  <a:txBody>
                    <a:bodyPr/>
                    <a:lstStyle/>
                    <a:p>
                      <a:r>
                        <a:rPr lang="en-US" dirty="0" smtClean="0"/>
                        <a:t>1.</a:t>
                      </a:r>
                      <a:endParaRPr lang="en-US" dirty="0"/>
                    </a:p>
                  </a:txBody>
                  <a:tcPr/>
                </a:tc>
                <a:tc>
                  <a:txBody>
                    <a:bodyPr/>
                    <a:lstStyle/>
                    <a:p>
                      <a:endParaRPr lang="en-US"/>
                    </a:p>
                  </a:txBody>
                  <a:tcPr/>
                </a:tc>
              </a:tr>
              <a:tr h="584406">
                <a:tc>
                  <a:txBody>
                    <a:bodyPr/>
                    <a:lstStyle/>
                    <a:p>
                      <a:r>
                        <a:rPr lang="en-US" dirty="0" smtClean="0"/>
                        <a:t>2.</a:t>
                      </a:r>
                      <a:endParaRPr lang="en-US" dirty="0"/>
                    </a:p>
                  </a:txBody>
                  <a:tcPr/>
                </a:tc>
                <a:tc>
                  <a:txBody>
                    <a:bodyPr/>
                    <a:lstStyle/>
                    <a:p>
                      <a:endParaRPr lang="en-US"/>
                    </a:p>
                  </a:txBody>
                  <a:tcPr/>
                </a:tc>
              </a:tr>
              <a:tr h="584406">
                <a:tc>
                  <a:txBody>
                    <a:bodyPr/>
                    <a:lstStyle/>
                    <a:p>
                      <a:r>
                        <a:rPr lang="en-US" dirty="0" smtClean="0"/>
                        <a:t>3.</a:t>
                      </a:r>
                      <a:endParaRPr lang="en-US" dirty="0"/>
                    </a:p>
                  </a:txBody>
                  <a:tcPr/>
                </a:tc>
                <a:tc>
                  <a:txBody>
                    <a:bodyPr/>
                    <a:lstStyle/>
                    <a:p>
                      <a:endParaRPr lang="en-US"/>
                    </a:p>
                  </a:txBody>
                  <a:tcPr/>
                </a:tc>
              </a:tr>
              <a:tr h="584406">
                <a:tc>
                  <a:txBody>
                    <a:bodyPr/>
                    <a:lstStyle/>
                    <a:p>
                      <a:r>
                        <a:rPr lang="en-US" dirty="0" smtClean="0"/>
                        <a:t>4.</a:t>
                      </a:r>
                      <a:endParaRPr lang="en-US" dirty="0"/>
                    </a:p>
                  </a:txBody>
                  <a:tcPr/>
                </a:tc>
                <a:tc>
                  <a:txBody>
                    <a:bodyPr/>
                    <a:lstStyle/>
                    <a:p>
                      <a:endParaRPr lang="en-US"/>
                    </a:p>
                  </a:txBody>
                  <a:tcPr/>
                </a:tc>
              </a:tr>
              <a:tr h="584406">
                <a:tc>
                  <a:txBody>
                    <a:bodyPr/>
                    <a:lstStyle/>
                    <a:p>
                      <a:r>
                        <a:rPr lang="en-US" dirty="0" smtClean="0"/>
                        <a:t>5</a:t>
                      </a:r>
                      <a:r>
                        <a:rPr lang="mr-IN" dirty="0" smtClean="0"/>
                        <a:t>…</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1934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 y="76200"/>
            <a:ext cx="8793126" cy="1143000"/>
          </a:xfrm>
        </p:spPr>
        <p:txBody>
          <a:bodyPr>
            <a:normAutofit/>
          </a:bodyPr>
          <a:lstStyle/>
          <a:p>
            <a:r>
              <a:rPr lang="en-US" sz="4000" b="1" dirty="0"/>
              <a:t>Student</a:t>
            </a:r>
            <a:r>
              <a:rPr lang="en-US" b="1" dirty="0"/>
              <a:t> Task: </a:t>
            </a:r>
            <a:r>
              <a:rPr lang="en-US" dirty="0" smtClean="0"/>
              <a:t>Adding Output</a:t>
            </a:r>
            <a:endParaRPr lang="en-US" dirty="0"/>
          </a:p>
        </p:txBody>
      </p:sp>
      <p:sp>
        <p:nvSpPr>
          <p:cNvPr id="5" name="Content Placeholder 4"/>
          <p:cNvSpPr>
            <a:spLocks noGrp="1"/>
          </p:cNvSpPr>
          <p:nvPr>
            <p:ph idx="1"/>
          </p:nvPr>
        </p:nvSpPr>
        <p:spPr/>
        <p:txBody>
          <a:bodyPr>
            <a:normAutofit/>
          </a:bodyPr>
          <a:lstStyle/>
          <a:p>
            <a:pPr marL="0" indent="0">
              <a:buNone/>
            </a:pPr>
            <a:r>
              <a:rPr lang="en-US" b="1" dirty="0" smtClean="0"/>
              <a:t>3. </a:t>
            </a:r>
            <a:r>
              <a:rPr lang="en-US" b="1" dirty="0"/>
              <a:t>Write the code : </a:t>
            </a:r>
            <a:r>
              <a:rPr lang="en-US" dirty="0"/>
              <a:t>Follow your pseudocode plan, and assimilate the code snippets to write your program. </a:t>
            </a:r>
            <a:endParaRPr lang="en-US" dirty="0" smtClean="0"/>
          </a:p>
        </p:txBody>
      </p:sp>
    </p:spTree>
    <p:extLst>
      <p:ext uri="{BB962C8B-B14F-4D97-AF65-F5344CB8AC3E}">
        <p14:creationId xmlns:p14="http://schemas.microsoft.com/office/powerpoint/2010/main" val="130319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6040"/>
            <a:ext cx="5545245" cy="1143000"/>
          </a:xfrm>
        </p:spPr>
        <p:txBody>
          <a:bodyPr>
            <a:normAutofit/>
          </a:bodyPr>
          <a:lstStyle/>
          <a:p>
            <a:r>
              <a:rPr lang="en-US" sz="4000" dirty="0" smtClean="0"/>
              <a:t>Sample Code</a:t>
            </a:r>
            <a:endParaRPr lang="en-US" sz="4000" dirty="0"/>
          </a:p>
        </p:txBody>
      </p:sp>
      <p:sp>
        <p:nvSpPr>
          <p:cNvPr id="3" name="Content Placeholder 2"/>
          <p:cNvSpPr>
            <a:spLocks noGrp="1"/>
          </p:cNvSpPr>
          <p:nvPr>
            <p:ph idx="1"/>
          </p:nvPr>
        </p:nvSpPr>
        <p:spPr>
          <a:xfrm>
            <a:off x="457200" y="1182105"/>
            <a:ext cx="5988570" cy="5258980"/>
          </a:xfrm>
          <a:solidFill>
            <a:schemeClr val="bg1">
              <a:lumMod val="85000"/>
            </a:schemeClr>
          </a:solidFill>
        </p:spPr>
        <p:txBody>
          <a:bodyPr>
            <a:noAutofit/>
          </a:bodyPr>
          <a:lstStyle/>
          <a:p>
            <a:pPr marL="0" indent="0">
              <a:buNone/>
            </a:pPr>
            <a:endParaRPr lang="en-US" sz="2000" dirty="0" smtClean="0"/>
          </a:p>
          <a:p>
            <a:pPr marL="0" indent="0">
              <a:buNone/>
            </a:pPr>
            <a:r>
              <a:rPr lang="en-US" sz="2000" dirty="0" smtClean="0"/>
              <a:t>Send "CONNECT </a:t>
            </a:r>
            <a:r>
              <a:rPr lang="en-US" sz="2000" dirty="0"/>
              <a:t>TEMPERATURE 1 TO IN </a:t>
            </a:r>
            <a:r>
              <a:rPr lang="en-US" sz="2000" dirty="0" smtClean="0"/>
              <a:t>1”</a:t>
            </a:r>
            <a:endParaRPr lang="en-US" sz="2000" dirty="0"/>
          </a:p>
          <a:p>
            <a:pPr marL="0" indent="0">
              <a:buNone/>
            </a:pPr>
            <a:endParaRPr lang="en-US" sz="2000" dirty="0"/>
          </a:p>
          <a:p>
            <a:pPr marL="0" indent="0">
              <a:buNone/>
            </a:pPr>
            <a:r>
              <a:rPr lang="en-US" sz="2000" b="1" dirty="0" smtClean="0"/>
              <a:t>For</a:t>
            </a:r>
            <a:r>
              <a:rPr lang="en-US" sz="2000" dirty="0"/>
              <a:t> </a:t>
            </a:r>
            <a:r>
              <a:rPr lang="en-US" sz="2000" dirty="0" smtClean="0"/>
              <a:t>c,1,25</a:t>
            </a:r>
            <a:endParaRPr lang="en-US" sz="2000" dirty="0"/>
          </a:p>
          <a:p>
            <a:pPr marL="0" indent="0">
              <a:buNone/>
            </a:pPr>
            <a:r>
              <a:rPr lang="en-US" sz="2000" dirty="0"/>
              <a:t>Send "READ TEMPERATURE 1”</a:t>
            </a:r>
          </a:p>
          <a:p>
            <a:pPr marL="0" indent="0">
              <a:buNone/>
            </a:pPr>
            <a:r>
              <a:rPr lang="en-US" sz="2000" dirty="0"/>
              <a:t>Get(T)</a:t>
            </a:r>
          </a:p>
          <a:p>
            <a:pPr marL="0" indent="0">
              <a:buNone/>
            </a:pPr>
            <a:r>
              <a:rPr lang="en-US" sz="2000" dirty="0" err="1"/>
              <a:t>Disp</a:t>
            </a:r>
            <a:r>
              <a:rPr lang="en-US" sz="2000" dirty="0"/>
              <a:t> T</a:t>
            </a:r>
          </a:p>
          <a:p>
            <a:pPr marL="0" indent="0">
              <a:buNone/>
            </a:pPr>
            <a:endParaRPr lang="en-US" sz="2000" dirty="0"/>
          </a:p>
          <a:p>
            <a:pPr marL="0" indent="0">
              <a:buNone/>
            </a:pPr>
            <a:r>
              <a:rPr lang="en-US" sz="2000" b="1" dirty="0"/>
              <a:t>If</a:t>
            </a:r>
            <a:r>
              <a:rPr lang="en-US" sz="2000" dirty="0"/>
              <a:t> T&gt;28 </a:t>
            </a:r>
            <a:r>
              <a:rPr lang="en-US" sz="2000" b="1" dirty="0" smtClean="0"/>
              <a:t>Then</a:t>
            </a:r>
            <a:endParaRPr lang="en-US" sz="2000" b="1" dirty="0"/>
          </a:p>
          <a:p>
            <a:pPr marL="0" indent="0">
              <a:buNone/>
            </a:pPr>
            <a:r>
              <a:rPr lang="en-US" sz="2000" dirty="0" err="1"/>
              <a:t>Disp</a:t>
            </a:r>
            <a:r>
              <a:rPr lang="en-US" sz="2000" dirty="0"/>
              <a:t> "</a:t>
            </a:r>
            <a:r>
              <a:rPr lang="en-US" sz="2000" dirty="0" smtClean="0"/>
              <a:t>Temperature is above decision point”</a:t>
            </a:r>
            <a:endParaRPr lang="en-US" sz="2000" dirty="0"/>
          </a:p>
          <a:p>
            <a:pPr marL="0" indent="0">
              <a:buNone/>
            </a:pPr>
            <a:r>
              <a:rPr lang="en-US" sz="2000" b="1" dirty="0" smtClean="0"/>
              <a:t>Else</a:t>
            </a:r>
            <a:endParaRPr lang="en-US" sz="2000" b="1" dirty="0"/>
          </a:p>
          <a:p>
            <a:pPr marL="0" indent="0">
              <a:buNone/>
            </a:pPr>
            <a:r>
              <a:rPr lang="en-US" sz="2000" dirty="0" err="1"/>
              <a:t>Disp</a:t>
            </a:r>
            <a:r>
              <a:rPr lang="en-US" sz="2000" dirty="0"/>
              <a:t> "</a:t>
            </a:r>
            <a:r>
              <a:rPr lang="en-US" sz="2000" dirty="0" smtClean="0"/>
              <a:t>Temperature is below decision point”</a:t>
            </a:r>
            <a:endParaRPr lang="en-US" sz="2000" dirty="0"/>
          </a:p>
          <a:p>
            <a:pPr marL="0" indent="0">
              <a:buNone/>
            </a:pPr>
            <a:r>
              <a:rPr lang="en-US" sz="2000" b="1" dirty="0" err="1" smtClean="0"/>
              <a:t>EndIf</a:t>
            </a:r>
            <a:endParaRPr lang="en-US" sz="2000" b="1" dirty="0"/>
          </a:p>
          <a:p>
            <a:pPr marL="0" indent="0">
              <a:buNone/>
            </a:pPr>
            <a:r>
              <a:rPr lang="en-US" sz="2000" b="1" dirty="0" err="1" smtClean="0"/>
              <a:t>EndFor</a:t>
            </a:r>
            <a:endParaRPr lang="en-US" sz="2000" b="1" dirty="0"/>
          </a:p>
        </p:txBody>
      </p:sp>
      <p:sp>
        <p:nvSpPr>
          <p:cNvPr id="4" name="Rounded Rectangle 3"/>
          <p:cNvSpPr/>
          <p:nvPr/>
        </p:nvSpPr>
        <p:spPr>
          <a:xfrm>
            <a:off x="457200" y="848111"/>
            <a:ext cx="5988570"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grpSp>
        <p:nvGrpSpPr>
          <p:cNvPr id="6" name="Group 5"/>
          <p:cNvGrpSpPr/>
          <p:nvPr/>
        </p:nvGrpSpPr>
        <p:grpSpPr>
          <a:xfrm>
            <a:off x="5455743" y="5083405"/>
            <a:ext cx="3002204" cy="1774595"/>
            <a:chOff x="5331010" y="3870987"/>
            <a:chExt cx="3002204" cy="1774595"/>
          </a:xfrm>
        </p:grpSpPr>
        <p:sp>
          <p:nvSpPr>
            <p:cNvPr id="7" name="Oval 6"/>
            <p:cNvSpPr/>
            <p:nvPr/>
          </p:nvSpPr>
          <p:spPr>
            <a:xfrm>
              <a:off x="6142275" y="3952584"/>
              <a:ext cx="2190939" cy="1692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36949" y="4062559"/>
              <a:ext cx="1491551" cy="1277273"/>
            </a:xfrm>
            <a:prstGeom prst="rect">
              <a:avLst/>
            </a:prstGeom>
            <a:noFill/>
          </p:spPr>
          <p:txBody>
            <a:bodyPr wrap="square" rtlCol="0">
              <a:spAutoFit/>
            </a:bodyPr>
            <a:lstStyle/>
            <a:p>
              <a:r>
                <a:rPr lang="en-US" sz="1100" dirty="0" smtClean="0">
                  <a:solidFill>
                    <a:schemeClr val="bg1"/>
                  </a:solidFill>
                </a:rPr>
                <a:t>Change </a:t>
              </a:r>
              <a:r>
                <a:rPr lang="en-US" sz="1100" dirty="0" err="1">
                  <a:solidFill>
                    <a:schemeClr val="bg1"/>
                  </a:solidFill>
                </a:rPr>
                <a:t>Disp</a:t>
              </a:r>
              <a:r>
                <a:rPr lang="en-US" sz="1100" dirty="0">
                  <a:solidFill>
                    <a:schemeClr val="bg1"/>
                  </a:solidFill>
                </a:rPr>
                <a:t> text to your own </a:t>
              </a:r>
              <a:r>
                <a:rPr lang="en-US" sz="1100" dirty="0" smtClean="0">
                  <a:solidFill>
                    <a:schemeClr val="bg1"/>
                  </a:solidFill>
                </a:rPr>
                <a:t>message</a:t>
              </a:r>
              <a:endParaRPr lang="en-US" sz="1100" dirty="0">
                <a:solidFill>
                  <a:schemeClr val="bg1"/>
                </a:solidFill>
              </a:endParaRPr>
            </a:p>
            <a:p>
              <a:r>
                <a:rPr lang="en-US" sz="1100" dirty="0" smtClean="0">
                  <a:solidFill>
                    <a:schemeClr val="bg1"/>
                  </a:solidFill>
                </a:rPr>
                <a:t>Add </a:t>
              </a:r>
              <a:r>
                <a:rPr lang="en-US" sz="1100" dirty="0">
                  <a:solidFill>
                    <a:schemeClr val="bg1"/>
                  </a:solidFill>
                </a:rPr>
                <a:t>COLOR or SOUND </a:t>
              </a:r>
              <a:r>
                <a:rPr lang="en-US" sz="1100" dirty="0" smtClean="0">
                  <a:solidFill>
                    <a:schemeClr val="bg1"/>
                  </a:solidFill>
                </a:rPr>
                <a:t>commands</a:t>
              </a:r>
              <a:endParaRPr lang="en-US" sz="1100" dirty="0">
                <a:solidFill>
                  <a:schemeClr val="bg1"/>
                </a:solidFill>
              </a:endParaRPr>
            </a:p>
            <a:p>
              <a:r>
                <a:rPr lang="en-US" sz="1100" dirty="0" smtClean="0">
                  <a:solidFill>
                    <a:schemeClr val="bg1"/>
                  </a:solidFill>
                </a:rPr>
                <a:t>to </a:t>
              </a:r>
              <a:r>
                <a:rPr lang="en-US" sz="1100" dirty="0">
                  <a:solidFill>
                    <a:schemeClr val="bg1"/>
                  </a:solidFill>
                </a:rPr>
                <a:t>indicate that the system is not in alarm </a:t>
              </a:r>
              <a:r>
                <a:rPr lang="en-US" sz="1100" dirty="0" smtClean="0">
                  <a:solidFill>
                    <a:schemeClr val="bg1"/>
                  </a:solidFill>
                </a:rPr>
                <a:t>mode</a:t>
              </a:r>
              <a:endParaRPr lang="en-US" sz="1100" dirty="0">
                <a:solidFill>
                  <a:schemeClr val="bg1"/>
                </a:solidFill>
              </a:endParaRPr>
            </a:p>
          </p:txBody>
        </p:sp>
        <p:sp>
          <p:nvSpPr>
            <p:cNvPr id="9" name="Right Arrow 8"/>
            <p:cNvSpPr/>
            <p:nvPr/>
          </p:nvSpPr>
          <p:spPr>
            <a:xfrm rot="9619136">
              <a:off x="5331010" y="3870987"/>
              <a:ext cx="1093404" cy="604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352591" y="3134936"/>
            <a:ext cx="3105356" cy="1692998"/>
            <a:chOff x="5196677" y="1937438"/>
            <a:chExt cx="3105356" cy="1692998"/>
          </a:xfrm>
        </p:grpSpPr>
        <p:grpSp>
          <p:nvGrpSpPr>
            <p:cNvPr id="11" name="Group 10"/>
            <p:cNvGrpSpPr/>
            <p:nvPr/>
          </p:nvGrpSpPr>
          <p:grpSpPr>
            <a:xfrm>
              <a:off x="6111094" y="1937438"/>
              <a:ext cx="2190939" cy="1692998"/>
              <a:chOff x="6111089" y="2444436"/>
              <a:chExt cx="2779414" cy="1928388"/>
            </a:xfrm>
          </p:grpSpPr>
          <p:sp>
            <p:nvSpPr>
              <p:cNvPr id="13" name="Oval 12"/>
              <p:cNvSpPr/>
              <p:nvPr/>
            </p:nvSpPr>
            <p:spPr>
              <a:xfrm>
                <a:off x="6111089" y="2444436"/>
                <a:ext cx="2779414" cy="1928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611770" y="2645904"/>
                <a:ext cx="1892174" cy="1577561"/>
              </a:xfrm>
              <a:prstGeom prst="rect">
                <a:avLst/>
              </a:prstGeom>
              <a:noFill/>
            </p:spPr>
            <p:txBody>
              <a:bodyPr wrap="square" rtlCol="0">
                <a:spAutoFit/>
              </a:bodyPr>
              <a:lstStyle/>
              <a:p>
                <a:r>
                  <a:rPr lang="en-US" sz="1200" dirty="0" smtClean="0">
                    <a:solidFill>
                      <a:schemeClr val="bg1"/>
                    </a:solidFill>
                  </a:rPr>
                  <a:t>Change </a:t>
                </a:r>
                <a:r>
                  <a:rPr lang="en-US" sz="1200" dirty="0" err="1">
                    <a:solidFill>
                      <a:schemeClr val="bg1"/>
                    </a:solidFill>
                  </a:rPr>
                  <a:t>Disp</a:t>
                </a:r>
                <a:r>
                  <a:rPr lang="en-US" sz="1200" dirty="0">
                    <a:solidFill>
                      <a:schemeClr val="bg1"/>
                    </a:solidFill>
                  </a:rPr>
                  <a:t> text to your own </a:t>
                </a:r>
                <a:r>
                  <a:rPr lang="en-US" sz="1200" dirty="0" smtClean="0">
                    <a:solidFill>
                      <a:schemeClr val="bg1"/>
                    </a:solidFill>
                  </a:rPr>
                  <a:t>message</a:t>
                </a:r>
                <a:endParaRPr lang="en-US" sz="1200" dirty="0">
                  <a:solidFill>
                    <a:schemeClr val="bg1"/>
                  </a:solidFill>
                </a:endParaRPr>
              </a:p>
              <a:p>
                <a:r>
                  <a:rPr lang="en-US" sz="1200" dirty="0" smtClean="0">
                    <a:solidFill>
                      <a:schemeClr val="bg1"/>
                    </a:solidFill>
                  </a:rPr>
                  <a:t>Add </a:t>
                </a:r>
                <a:r>
                  <a:rPr lang="en-US" sz="1200" dirty="0">
                    <a:solidFill>
                      <a:schemeClr val="bg1"/>
                    </a:solidFill>
                  </a:rPr>
                  <a:t>COLOR or SOUND commands to indicate the </a:t>
                </a:r>
                <a:r>
                  <a:rPr lang="en-US" sz="1200" dirty="0" smtClean="0">
                    <a:solidFill>
                      <a:schemeClr val="bg1"/>
                    </a:solidFill>
                  </a:rPr>
                  <a:t>alarm</a:t>
                </a:r>
                <a:endParaRPr lang="en-US" sz="1200" dirty="0">
                  <a:solidFill>
                    <a:schemeClr val="bg1"/>
                  </a:solidFill>
                </a:endParaRPr>
              </a:p>
            </p:txBody>
          </p:sp>
        </p:grpSp>
        <p:sp>
          <p:nvSpPr>
            <p:cNvPr id="12" name="Right Arrow 11"/>
            <p:cNvSpPr/>
            <p:nvPr/>
          </p:nvSpPr>
          <p:spPr>
            <a:xfrm rot="8303127">
              <a:off x="5196677" y="3131424"/>
              <a:ext cx="1128320" cy="215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898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Exploration/Discussion:</a:t>
            </a:r>
            <a:endParaRPr lang="en-US" dirty="0"/>
          </a:p>
        </p:txBody>
      </p:sp>
      <p:sp>
        <p:nvSpPr>
          <p:cNvPr id="3" name="Content Placeholder 2"/>
          <p:cNvSpPr>
            <a:spLocks noGrp="1"/>
          </p:cNvSpPr>
          <p:nvPr>
            <p:ph idx="1"/>
          </p:nvPr>
        </p:nvSpPr>
        <p:spPr/>
        <p:txBody>
          <a:bodyPr/>
          <a:lstStyle/>
          <a:p>
            <a:pPr marL="0" indent="0">
              <a:buNone/>
            </a:pPr>
            <a:r>
              <a:rPr lang="en-US" dirty="0" smtClean="0"/>
              <a:t>Discuss </a:t>
            </a:r>
            <a:r>
              <a:rPr lang="en-US" dirty="0"/>
              <a:t>the </a:t>
            </a:r>
            <a:r>
              <a:rPr lang="en-US" dirty="0" smtClean="0"/>
              <a:t>Car </a:t>
            </a:r>
            <a:r>
              <a:rPr lang="en-US" dirty="0"/>
              <a:t>Alarm </a:t>
            </a:r>
            <a:r>
              <a:rPr lang="en-US" dirty="0" smtClean="0"/>
              <a:t>Project:</a:t>
            </a:r>
            <a:endParaRPr lang="en-US" dirty="0"/>
          </a:p>
          <a:p>
            <a:r>
              <a:rPr lang="en-US" dirty="0"/>
              <a:t>We know that a certain temperature will be too hot for people to be in the car safely.</a:t>
            </a:r>
          </a:p>
          <a:p>
            <a:r>
              <a:rPr lang="en-US" dirty="0"/>
              <a:t>Thinking about a car alarm system, why might it be important to know if the car is occupied or not?</a:t>
            </a:r>
          </a:p>
          <a:p>
            <a:endParaRPr lang="en-US" dirty="0"/>
          </a:p>
        </p:txBody>
      </p:sp>
    </p:spTree>
    <p:extLst>
      <p:ext uri="{BB962C8B-B14F-4D97-AF65-F5344CB8AC3E}">
        <p14:creationId xmlns:p14="http://schemas.microsoft.com/office/powerpoint/2010/main" val="123819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Hall effect sensor</a:t>
            </a:r>
            <a:endParaRPr lang="en-US" dirty="0"/>
          </a:p>
        </p:txBody>
      </p:sp>
      <p:sp>
        <p:nvSpPr>
          <p:cNvPr id="6" name="Text Placeholder 5"/>
          <p:cNvSpPr>
            <a:spLocks noGrp="1"/>
          </p:cNvSpPr>
          <p:nvPr>
            <p:ph type="body" idx="1"/>
          </p:nvPr>
        </p:nvSpPr>
        <p:spPr/>
        <p:txBody>
          <a:bodyPr/>
          <a:lstStyle/>
          <a:p>
            <a:r>
              <a:rPr lang="en-US" dirty="0" smtClean="0"/>
              <a:t>4.2 Input </a:t>
            </a:r>
            <a:endParaRPr lang="en-US" dirty="0"/>
          </a:p>
        </p:txBody>
      </p:sp>
    </p:spTree>
    <p:extLst>
      <p:ext uri="{BB962C8B-B14F-4D97-AF65-F5344CB8AC3E}">
        <p14:creationId xmlns:p14="http://schemas.microsoft.com/office/powerpoint/2010/main" val="367631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24198" y="4769195"/>
            <a:ext cx="1778000" cy="1468077"/>
            <a:chOff x="5776843" y="54467"/>
            <a:chExt cx="1778000" cy="1468077"/>
          </a:xfrm>
        </p:grpSpPr>
        <p:pic>
          <p:nvPicPr>
            <p:cNvPr id="12" name="Picture 11"/>
            <p:cNvPicPr>
              <a:picLocks noChangeAspect="1"/>
            </p:cNvPicPr>
            <p:nvPr/>
          </p:nvPicPr>
          <p:blipFill>
            <a:blip r:embed="rId3"/>
            <a:stretch>
              <a:fillRect/>
            </a:stretch>
          </p:blipFill>
          <p:spPr>
            <a:xfrm>
              <a:off x="5980043" y="54467"/>
              <a:ext cx="1574800" cy="1181100"/>
            </a:xfrm>
            <a:prstGeom prst="rect">
              <a:avLst/>
            </a:prstGeom>
          </p:spPr>
        </p:pic>
        <p:sp>
          <p:nvSpPr>
            <p:cNvPr id="14" name="Rectangle 13"/>
            <p:cNvSpPr/>
            <p:nvPr/>
          </p:nvSpPr>
          <p:spPr>
            <a:xfrm>
              <a:off x="5776843" y="1060879"/>
              <a:ext cx="1689100" cy="461665"/>
            </a:xfrm>
            <a:prstGeom prst="rect">
              <a:avLst/>
            </a:prstGeom>
          </p:spPr>
          <p:txBody>
            <a:bodyPr wrap="square">
              <a:spAutoFit/>
            </a:bodyPr>
            <a:lstStyle/>
            <a:p>
              <a:r>
                <a:rPr lang="en-US" sz="1200" dirty="0" smtClean="0"/>
                <a:t>Hall effect (</a:t>
              </a:r>
              <a:r>
                <a:rPr lang="en-US" sz="1200" dirty="0"/>
                <a:t>m</a:t>
              </a:r>
              <a:r>
                <a:rPr lang="en-US" sz="1200" dirty="0" smtClean="0"/>
                <a:t>agnetic proximity) </a:t>
              </a:r>
              <a:r>
                <a:rPr lang="en-US" sz="1200" dirty="0"/>
                <a:t>Sensor </a:t>
              </a:r>
            </a:p>
          </p:txBody>
        </p:sp>
      </p:grpSp>
      <p:sp>
        <p:nvSpPr>
          <p:cNvPr id="2" name="Title 1"/>
          <p:cNvSpPr>
            <a:spLocks noGrp="1"/>
          </p:cNvSpPr>
          <p:nvPr>
            <p:ph type="title"/>
          </p:nvPr>
        </p:nvSpPr>
        <p:spPr>
          <a:xfrm>
            <a:off x="303471" y="77972"/>
            <a:ext cx="8516679" cy="1143000"/>
          </a:xfrm>
        </p:spPr>
        <p:txBody>
          <a:bodyPr>
            <a:normAutofit fontScale="90000"/>
          </a:bodyPr>
          <a:lstStyle/>
          <a:p>
            <a:r>
              <a:rPr lang="en-US" dirty="0" smtClean="0"/>
              <a:t>Connecting the Hall Effect Sensor</a:t>
            </a:r>
            <a:endParaRPr lang="en-US" dirty="0"/>
          </a:p>
        </p:txBody>
      </p:sp>
      <p:sp>
        <p:nvSpPr>
          <p:cNvPr id="5" name="Content Placeholder 4"/>
          <p:cNvSpPr>
            <a:spLocks noGrp="1"/>
          </p:cNvSpPr>
          <p:nvPr>
            <p:ph idx="1"/>
          </p:nvPr>
        </p:nvSpPr>
        <p:spPr>
          <a:xfrm>
            <a:off x="457200" y="1447800"/>
            <a:ext cx="8229600" cy="1231605"/>
          </a:xfrm>
        </p:spPr>
        <p:txBody>
          <a:bodyPr>
            <a:normAutofit/>
          </a:bodyPr>
          <a:lstStyle/>
          <a:p>
            <a:pPr marL="0" indent="0">
              <a:buNone/>
            </a:pPr>
            <a:endParaRPr lang="en-US" sz="2800" dirty="0" smtClean="0"/>
          </a:p>
          <a:p>
            <a:pPr marL="0" indent="0">
              <a:buNone/>
            </a:pPr>
            <a:r>
              <a:rPr lang="en-US" sz="2800" dirty="0" smtClean="0"/>
              <a:t>Send</a:t>
            </a:r>
            <a:r>
              <a:rPr lang="en-US" sz="2800" dirty="0"/>
              <a:t>("CONNECT ANALOG.IN 1 TO IN 1 </a:t>
            </a:r>
            <a:r>
              <a:rPr lang="en-US" sz="2800" dirty="0" smtClean="0"/>
              <a:t>”)</a:t>
            </a:r>
            <a:endParaRPr lang="en-US" sz="2800" dirty="0"/>
          </a:p>
        </p:txBody>
      </p:sp>
      <p:pic>
        <p:nvPicPr>
          <p:cNvPr id="6" name="Picture 5"/>
          <p:cNvPicPr>
            <a:picLocks noChangeAspect="1"/>
          </p:cNvPicPr>
          <p:nvPr/>
        </p:nvPicPr>
        <p:blipFill>
          <a:blip r:embed="rId4"/>
          <a:stretch>
            <a:fillRect/>
          </a:stretch>
        </p:blipFill>
        <p:spPr>
          <a:xfrm>
            <a:off x="303471" y="3032231"/>
            <a:ext cx="3517900" cy="1155816"/>
          </a:xfrm>
          <a:prstGeom prst="rect">
            <a:avLst/>
          </a:prstGeom>
        </p:spPr>
      </p:pic>
      <p:cxnSp>
        <p:nvCxnSpPr>
          <p:cNvPr id="11" name="Straight Arrow Connector 10"/>
          <p:cNvCxnSpPr/>
          <p:nvPr/>
        </p:nvCxnSpPr>
        <p:spPr>
          <a:xfrm>
            <a:off x="1913197" y="4188047"/>
            <a:ext cx="1" cy="70863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21126" y="3093923"/>
            <a:ext cx="4061638" cy="3170099"/>
          </a:xfrm>
          <a:prstGeom prst="rect">
            <a:avLst/>
          </a:prstGeom>
          <a:noFill/>
        </p:spPr>
        <p:txBody>
          <a:bodyPr wrap="square" rtlCol="0">
            <a:spAutoFit/>
          </a:bodyPr>
          <a:lstStyle/>
          <a:p>
            <a:r>
              <a:rPr lang="en-US" sz="2000" dirty="0"/>
              <a:t>Use ANALOG.IN as the input type. ANALOG.IN converts the sensor output to the range 0-16384 ( 214). ANALOG.IN 1 is used to reference this device in the rest of the program. It is possible to have multiple devices of the same type that is the reason for including “1” in the reference.</a:t>
            </a:r>
          </a:p>
        </p:txBody>
      </p:sp>
      <p:sp>
        <p:nvSpPr>
          <p:cNvPr id="16" name="Rounded Rectangle 15"/>
          <p:cNvSpPr/>
          <p:nvPr/>
        </p:nvSpPr>
        <p:spPr>
          <a:xfrm>
            <a:off x="457200" y="1130740"/>
            <a:ext cx="2478435"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Tree>
    <p:extLst>
      <p:ext uri="{BB962C8B-B14F-4D97-AF65-F5344CB8AC3E}">
        <p14:creationId xmlns:p14="http://schemas.microsoft.com/office/powerpoint/2010/main" val="1636666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Hall Effect Sensor</a:t>
            </a:r>
            <a:endParaRPr lang="en-US" dirty="0"/>
          </a:p>
        </p:txBody>
      </p:sp>
      <p:sp>
        <p:nvSpPr>
          <p:cNvPr id="5" name="Content Placeholder 4"/>
          <p:cNvSpPr>
            <a:spLocks noGrp="1"/>
          </p:cNvSpPr>
          <p:nvPr>
            <p:ph idx="1"/>
          </p:nvPr>
        </p:nvSpPr>
        <p:spPr>
          <a:xfrm>
            <a:off x="457200" y="1829943"/>
            <a:ext cx="5760720" cy="4652137"/>
          </a:xfrm>
          <a:solidFill>
            <a:schemeClr val="bg1">
              <a:lumMod val="85000"/>
            </a:schemeClr>
          </a:solidFill>
        </p:spPr>
        <p:txBody>
          <a:bodyPr>
            <a:normAutofit fontScale="70000" lnSpcReduction="20000"/>
          </a:bodyPr>
          <a:lstStyle/>
          <a:p>
            <a:pPr marL="0" indent="0">
              <a:buNone/>
            </a:pPr>
            <a:r>
              <a:rPr lang="en-US" dirty="0" smtClean="0"/>
              <a:t>Send</a:t>
            </a:r>
            <a:r>
              <a:rPr lang="en-US" dirty="0"/>
              <a:t> </a:t>
            </a:r>
            <a:r>
              <a:rPr lang="en-US" dirty="0" smtClean="0"/>
              <a:t>"CONNECT </a:t>
            </a:r>
            <a:r>
              <a:rPr lang="en-US" dirty="0"/>
              <a:t>ANALOG.IN </a:t>
            </a:r>
            <a:r>
              <a:rPr lang="en-US" dirty="0" smtClean="0"/>
              <a:t>1 TO </a:t>
            </a:r>
            <a:r>
              <a:rPr lang="en-US" dirty="0"/>
              <a:t>IN 1 </a:t>
            </a:r>
            <a:r>
              <a:rPr lang="en-US" dirty="0" smtClean="0"/>
              <a:t>”</a:t>
            </a:r>
            <a:endParaRPr lang="en-US" dirty="0"/>
          </a:p>
          <a:p>
            <a:pPr marL="0" indent="0">
              <a:buNone/>
            </a:pPr>
            <a:endParaRPr lang="en-US" dirty="0"/>
          </a:p>
          <a:p>
            <a:pPr marL="0" indent="0">
              <a:buNone/>
            </a:pPr>
            <a:r>
              <a:rPr lang="en-US" b="1" dirty="0"/>
              <a:t>For</a:t>
            </a:r>
            <a:r>
              <a:rPr lang="en-US" dirty="0"/>
              <a:t> </a:t>
            </a:r>
            <a:r>
              <a:rPr lang="en-US" dirty="0" smtClean="0"/>
              <a:t>a,1,20</a:t>
            </a:r>
            <a:endParaRPr lang="en-US" dirty="0"/>
          </a:p>
          <a:p>
            <a:pPr marL="0" indent="0">
              <a:buNone/>
            </a:pPr>
            <a:r>
              <a:rPr lang="en-US" dirty="0" smtClean="0"/>
              <a:t>Send "READ </a:t>
            </a:r>
            <a:r>
              <a:rPr lang="en-US" dirty="0"/>
              <a:t>ANALOG.IN 1</a:t>
            </a:r>
            <a:r>
              <a:rPr lang="en-US" dirty="0" smtClean="0"/>
              <a:t>”</a:t>
            </a:r>
            <a:endParaRPr lang="en-US" dirty="0"/>
          </a:p>
          <a:p>
            <a:pPr marL="0" indent="0">
              <a:buNone/>
            </a:pPr>
            <a:r>
              <a:rPr lang="en-US" dirty="0" smtClean="0"/>
              <a:t>Get m</a:t>
            </a:r>
            <a:endParaRPr lang="en-US" dirty="0"/>
          </a:p>
          <a:p>
            <a:pPr marL="0" indent="0">
              <a:buNone/>
            </a:pPr>
            <a:r>
              <a:rPr lang="en-US" dirty="0" err="1"/>
              <a:t>Disp</a:t>
            </a:r>
            <a:r>
              <a:rPr lang="en-US" dirty="0"/>
              <a:t> </a:t>
            </a:r>
            <a:r>
              <a:rPr lang="en-US" dirty="0" smtClean="0"/>
              <a:t>m</a:t>
            </a:r>
            <a:endParaRPr lang="en-US" dirty="0"/>
          </a:p>
          <a:p>
            <a:pPr marL="0" indent="0">
              <a:buNone/>
            </a:pPr>
            <a:r>
              <a:rPr lang="en-US" b="1" dirty="0"/>
              <a:t>If </a:t>
            </a:r>
            <a:r>
              <a:rPr lang="en-US" dirty="0"/>
              <a:t>m</a:t>
            </a:r>
            <a:r>
              <a:rPr lang="en-US" dirty="0" smtClean="0"/>
              <a:t>&lt;100 </a:t>
            </a:r>
            <a:r>
              <a:rPr lang="en-US" b="1" dirty="0" smtClean="0"/>
              <a:t>Then</a:t>
            </a:r>
            <a:endParaRPr lang="en-US" b="1" dirty="0"/>
          </a:p>
          <a:p>
            <a:pPr marL="0" indent="0">
              <a:buNone/>
            </a:pPr>
            <a:r>
              <a:rPr lang="en-US" dirty="0" err="1"/>
              <a:t>Disp</a:t>
            </a:r>
            <a:r>
              <a:rPr lang="en-US" dirty="0"/>
              <a:t> </a:t>
            </a:r>
            <a:r>
              <a:rPr lang="en-US" dirty="0" smtClean="0"/>
              <a:t>”Magnet is close”</a:t>
            </a:r>
            <a:endParaRPr lang="en-US" dirty="0"/>
          </a:p>
          <a:p>
            <a:pPr marL="0" indent="0">
              <a:buNone/>
            </a:pPr>
            <a:r>
              <a:rPr lang="en-US" b="1" dirty="0"/>
              <a:t>Else</a:t>
            </a:r>
          </a:p>
          <a:p>
            <a:pPr marL="0" indent="0">
              <a:buNone/>
            </a:pPr>
            <a:r>
              <a:rPr lang="en-US" dirty="0" err="1"/>
              <a:t>Disp</a:t>
            </a:r>
            <a:r>
              <a:rPr lang="en-US" dirty="0"/>
              <a:t> </a:t>
            </a:r>
            <a:r>
              <a:rPr lang="en-US" dirty="0" smtClean="0"/>
              <a:t>”Magnet is not close”</a:t>
            </a:r>
            <a:endParaRPr lang="en-US" dirty="0"/>
          </a:p>
          <a:p>
            <a:pPr marL="0" indent="0">
              <a:buNone/>
            </a:pPr>
            <a:r>
              <a:rPr lang="en-US" b="1" dirty="0" err="1" smtClean="0"/>
              <a:t>EndIf</a:t>
            </a:r>
            <a:endParaRPr lang="en-US" b="1" dirty="0"/>
          </a:p>
          <a:p>
            <a:pPr marL="0" indent="0">
              <a:buNone/>
            </a:pPr>
            <a:r>
              <a:rPr lang="en-US" dirty="0"/>
              <a:t>Wait 1</a:t>
            </a:r>
          </a:p>
          <a:p>
            <a:pPr marL="0" indent="0">
              <a:buNone/>
            </a:pPr>
            <a:r>
              <a:rPr lang="en-US" b="1" dirty="0" smtClean="0"/>
              <a:t>End</a:t>
            </a:r>
            <a:endParaRPr lang="en-US" b="1" dirty="0"/>
          </a:p>
        </p:txBody>
      </p:sp>
      <p:sp>
        <p:nvSpPr>
          <p:cNvPr id="6" name="Rounded Rectangle 5"/>
          <p:cNvSpPr/>
          <p:nvPr/>
        </p:nvSpPr>
        <p:spPr>
          <a:xfrm>
            <a:off x="457200" y="1143478"/>
            <a:ext cx="5760720"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8" name="Rectangle 7"/>
          <p:cNvSpPr/>
          <p:nvPr/>
        </p:nvSpPr>
        <p:spPr>
          <a:xfrm>
            <a:off x="507011" y="2226505"/>
            <a:ext cx="5710909"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56135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 </a:t>
            </a:r>
            <a:endParaRPr lang="en-US" dirty="0"/>
          </a:p>
        </p:txBody>
      </p:sp>
      <p:sp>
        <p:nvSpPr>
          <p:cNvPr id="5" name="Content Placeholder 4"/>
          <p:cNvSpPr>
            <a:spLocks noGrp="1"/>
          </p:cNvSpPr>
          <p:nvPr>
            <p:ph idx="1"/>
          </p:nvPr>
        </p:nvSpPr>
        <p:spPr/>
        <p:txBody>
          <a:bodyPr>
            <a:normAutofit/>
          </a:bodyPr>
          <a:lstStyle/>
          <a:p>
            <a:r>
              <a:rPr lang="en-US" dirty="0" smtClean="0"/>
              <a:t>What </a:t>
            </a:r>
            <a:r>
              <a:rPr lang="en-US" dirty="0"/>
              <a:t>are the typical values that you are getting from the Hall effect sensor readings</a:t>
            </a:r>
            <a:r>
              <a:rPr lang="en-US" dirty="0" smtClean="0"/>
              <a:t>?</a:t>
            </a:r>
            <a:endParaRPr lang="en-US" dirty="0"/>
          </a:p>
          <a:p>
            <a:r>
              <a:rPr lang="en-US" dirty="0" smtClean="0"/>
              <a:t>What </a:t>
            </a:r>
            <a:r>
              <a:rPr lang="en-US" dirty="0"/>
              <a:t>happens to the readings if you move a magnet close to the sensor</a:t>
            </a:r>
            <a:r>
              <a:rPr lang="en-US" dirty="0" smtClean="0"/>
              <a:t>?</a:t>
            </a:r>
            <a:endParaRPr lang="en-US" dirty="0"/>
          </a:p>
          <a:p>
            <a:r>
              <a:rPr lang="en-US" dirty="0" smtClean="0"/>
              <a:t>What </a:t>
            </a:r>
            <a:r>
              <a:rPr lang="en-US" dirty="0"/>
              <a:t>value tells you that the magnet is close</a:t>
            </a:r>
            <a:r>
              <a:rPr lang="en-US" dirty="0" smtClean="0"/>
              <a:t>?</a:t>
            </a:r>
            <a:endParaRPr lang="en-US" dirty="0"/>
          </a:p>
        </p:txBody>
      </p:sp>
    </p:spTree>
    <p:extLst>
      <p:ext uri="{BB962C8B-B14F-4D97-AF65-F5344CB8AC3E}">
        <p14:creationId xmlns:p14="http://schemas.microsoft.com/office/powerpoint/2010/main" val="392821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LED</a:t>
            </a:r>
            <a:endParaRPr lang="en-US" dirty="0"/>
          </a:p>
        </p:txBody>
      </p:sp>
      <p:sp>
        <p:nvSpPr>
          <p:cNvPr id="6" name="Text Placeholder 5"/>
          <p:cNvSpPr>
            <a:spLocks noGrp="1"/>
          </p:cNvSpPr>
          <p:nvPr>
            <p:ph type="body" idx="1"/>
          </p:nvPr>
        </p:nvSpPr>
        <p:spPr/>
        <p:txBody>
          <a:bodyPr/>
          <a:lstStyle/>
          <a:p>
            <a:r>
              <a:rPr lang="en-US" dirty="0" smtClean="0"/>
              <a:t>4.3 Input</a:t>
            </a:r>
            <a:endParaRPr lang="en-US" dirty="0"/>
          </a:p>
        </p:txBody>
      </p:sp>
    </p:spTree>
    <p:extLst>
      <p:ext uri="{BB962C8B-B14F-4D97-AF65-F5344CB8AC3E}">
        <p14:creationId xmlns:p14="http://schemas.microsoft.com/office/powerpoint/2010/main" val="180544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471" y="77972"/>
            <a:ext cx="8516679" cy="1143000"/>
          </a:xfrm>
        </p:spPr>
        <p:txBody>
          <a:bodyPr>
            <a:normAutofit/>
          </a:bodyPr>
          <a:lstStyle/>
          <a:p>
            <a:r>
              <a:rPr lang="en-US" dirty="0" smtClean="0"/>
              <a:t>Connecting the LED</a:t>
            </a:r>
            <a:endParaRPr lang="en-US" dirty="0"/>
          </a:p>
        </p:txBody>
      </p:sp>
      <p:sp>
        <p:nvSpPr>
          <p:cNvPr id="5" name="Content Placeholder 4"/>
          <p:cNvSpPr>
            <a:spLocks noGrp="1"/>
          </p:cNvSpPr>
          <p:nvPr>
            <p:ph idx="1"/>
          </p:nvPr>
        </p:nvSpPr>
        <p:spPr>
          <a:xfrm>
            <a:off x="457200" y="1447800"/>
            <a:ext cx="8229600" cy="1231605"/>
          </a:xfrm>
        </p:spPr>
        <p:txBody>
          <a:bodyPr>
            <a:normAutofit/>
          </a:bodyPr>
          <a:lstStyle/>
          <a:p>
            <a:pPr marL="0" indent="0">
              <a:buNone/>
            </a:pPr>
            <a:endParaRPr lang="en-US" sz="2800" dirty="0" smtClean="0"/>
          </a:p>
          <a:p>
            <a:pPr marL="0" indent="0">
              <a:buNone/>
            </a:pPr>
            <a:r>
              <a:rPr lang="en-US" sz="2800" dirty="0" smtClean="0"/>
              <a:t>Send</a:t>
            </a:r>
            <a:r>
              <a:rPr lang="en-US" sz="2800" dirty="0"/>
              <a:t> </a:t>
            </a:r>
            <a:r>
              <a:rPr lang="en-US" sz="2800" dirty="0" smtClean="0"/>
              <a:t>"CONNECT LED </a:t>
            </a:r>
            <a:r>
              <a:rPr lang="en-US" sz="2800" dirty="0"/>
              <a:t>1 TO </a:t>
            </a:r>
            <a:r>
              <a:rPr lang="en-US" sz="2800" dirty="0" smtClean="0"/>
              <a:t>OUT 1”</a:t>
            </a:r>
          </a:p>
          <a:p>
            <a:pPr marL="0" indent="0">
              <a:buNone/>
            </a:pPr>
            <a:endParaRPr lang="en-US" sz="2800" dirty="0"/>
          </a:p>
        </p:txBody>
      </p:sp>
      <p:cxnSp>
        <p:nvCxnSpPr>
          <p:cNvPr id="11" name="Straight Arrow Connector 10"/>
          <p:cNvCxnSpPr/>
          <p:nvPr/>
        </p:nvCxnSpPr>
        <p:spPr>
          <a:xfrm>
            <a:off x="2242806" y="4186335"/>
            <a:ext cx="1" cy="70863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21126" y="3093923"/>
            <a:ext cx="4061638" cy="2800767"/>
          </a:xfrm>
          <a:prstGeom prst="rect">
            <a:avLst/>
          </a:prstGeom>
          <a:noFill/>
        </p:spPr>
        <p:txBody>
          <a:bodyPr wrap="square" rtlCol="0">
            <a:spAutoFit/>
          </a:bodyPr>
          <a:lstStyle/>
          <a:p>
            <a:r>
              <a:rPr lang="en-US" sz="2800" dirty="0"/>
              <a:t>Connects </a:t>
            </a:r>
            <a:r>
              <a:rPr lang="en-US" sz="2800" dirty="0" smtClean="0"/>
              <a:t>LED </a:t>
            </a:r>
            <a:r>
              <a:rPr lang="en-US" sz="2800" dirty="0"/>
              <a:t>sensor 1 to </a:t>
            </a:r>
            <a:r>
              <a:rPr lang="en-US" sz="2800" dirty="0" smtClean="0"/>
              <a:t>OUT 1. </a:t>
            </a:r>
          </a:p>
          <a:p>
            <a:endParaRPr lang="en-US" sz="2400" dirty="0" smtClean="0"/>
          </a:p>
          <a:p>
            <a:r>
              <a:rPr lang="en-US" sz="2400" i="1" dirty="0" smtClean="0"/>
              <a:t>The </a:t>
            </a:r>
            <a:r>
              <a:rPr lang="en-US" sz="2400" i="1" dirty="0"/>
              <a:t>numbering of the </a:t>
            </a:r>
            <a:r>
              <a:rPr lang="en-US" sz="2400" i="1" dirty="0" smtClean="0"/>
              <a:t>LED helps </a:t>
            </a:r>
            <a:r>
              <a:rPr lang="en-US" sz="2400" i="1" dirty="0"/>
              <a:t>to differentiate in situations where multiple </a:t>
            </a:r>
            <a:r>
              <a:rPr lang="en-US" sz="2400" i="1" dirty="0" smtClean="0"/>
              <a:t>LED are </a:t>
            </a:r>
            <a:r>
              <a:rPr lang="en-US" sz="2400" i="1" dirty="0"/>
              <a:t>connected</a:t>
            </a:r>
          </a:p>
        </p:txBody>
      </p:sp>
      <p:pic>
        <p:nvPicPr>
          <p:cNvPr id="10" name="Picture 9"/>
          <p:cNvPicPr>
            <a:picLocks noChangeAspect="1"/>
          </p:cNvPicPr>
          <p:nvPr/>
        </p:nvPicPr>
        <p:blipFill>
          <a:blip r:embed="rId3"/>
          <a:stretch>
            <a:fillRect/>
          </a:stretch>
        </p:blipFill>
        <p:spPr>
          <a:xfrm>
            <a:off x="322741" y="3043335"/>
            <a:ext cx="3483864" cy="1143000"/>
          </a:xfrm>
          <a:prstGeom prst="rect">
            <a:avLst/>
          </a:prstGeom>
        </p:spPr>
      </p:pic>
      <p:grpSp>
        <p:nvGrpSpPr>
          <p:cNvPr id="14" name="Group 13"/>
          <p:cNvGrpSpPr/>
          <p:nvPr/>
        </p:nvGrpSpPr>
        <p:grpSpPr>
          <a:xfrm>
            <a:off x="1507369" y="4868567"/>
            <a:ext cx="1634637" cy="1395455"/>
            <a:chOff x="3111500" y="88900"/>
            <a:chExt cx="1634637" cy="1395455"/>
          </a:xfrm>
        </p:grpSpPr>
        <p:pic>
          <p:nvPicPr>
            <p:cNvPr id="15" name="Picture 14"/>
            <p:cNvPicPr>
              <a:picLocks noChangeAspect="1"/>
            </p:cNvPicPr>
            <p:nvPr/>
          </p:nvPicPr>
          <p:blipFill>
            <a:blip r:embed="rId4"/>
            <a:stretch>
              <a:fillRect/>
            </a:stretch>
          </p:blipFill>
          <p:spPr>
            <a:xfrm>
              <a:off x="3111500" y="88900"/>
              <a:ext cx="1634637" cy="1225978"/>
            </a:xfrm>
            <a:prstGeom prst="rect">
              <a:avLst/>
            </a:prstGeom>
          </p:spPr>
        </p:pic>
        <p:sp>
          <p:nvSpPr>
            <p:cNvPr id="16" name="Rectangle 15"/>
            <p:cNvSpPr/>
            <p:nvPr/>
          </p:nvSpPr>
          <p:spPr>
            <a:xfrm>
              <a:off x="3302000" y="1207356"/>
              <a:ext cx="1193800" cy="276999"/>
            </a:xfrm>
            <a:prstGeom prst="rect">
              <a:avLst/>
            </a:prstGeom>
          </p:spPr>
          <p:txBody>
            <a:bodyPr wrap="square">
              <a:spAutoFit/>
            </a:bodyPr>
            <a:lstStyle/>
            <a:p>
              <a:r>
                <a:rPr lang="en-US" sz="1200" dirty="0" smtClean="0"/>
                <a:t>LED x 2</a:t>
              </a:r>
              <a:endParaRPr lang="en-US" sz="1200" dirty="0"/>
            </a:p>
          </p:txBody>
        </p:sp>
      </p:grpSp>
      <p:sp>
        <p:nvSpPr>
          <p:cNvPr id="17" name="Rounded Rectangle 16"/>
          <p:cNvSpPr/>
          <p:nvPr/>
        </p:nvSpPr>
        <p:spPr>
          <a:xfrm>
            <a:off x="580030" y="1171686"/>
            <a:ext cx="2478435"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Tree>
    <p:extLst>
      <p:ext uri="{BB962C8B-B14F-4D97-AF65-F5344CB8AC3E}">
        <p14:creationId xmlns:p14="http://schemas.microsoft.com/office/powerpoint/2010/main" val="383324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Greenhouse Effect:</a:t>
            </a:r>
            <a:endParaRPr lang="en-US" dirty="0"/>
          </a:p>
        </p:txBody>
      </p:sp>
      <p:sp>
        <p:nvSpPr>
          <p:cNvPr id="5" name="Text Placeholder 4"/>
          <p:cNvSpPr>
            <a:spLocks noGrp="1"/>
          </p:cNvSpPr>
          <p:nvPr>
            <p:ph type="body" sz="quarter" idx="3"/>
          </p:nvPr>
        </p:nvSpPr>
        <p:spPr/>
        <p:txBody>
          <a:bodyPr/>
          <a:lstStyle/>
          <a:p>
            <a:r>
              <a:rPr lang="en-US" dirty="0" smtClean="0"/>
              <a:t>Temperature increase:</a:t>
            </a:r>
            <a:endParaRPr lang="en-US" dirty="0"/>
          </a:p>
        </p:txBody>
      </p:sp>
      <p:pic>
        <p:nvPicPr>
          <p:cNvPr id="7" name="Picture 2" descr="C:\Users\a0870037\Dropbox\For Cara\Dave Projects\images\CL13165 interior car temp chart.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174875"/>
            <a:ext cx="4389710" cy="3951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title"/>
          </p:nvPr>
        </p:nvSpPr>
        <p:spPr>
          <a:xfrm>
            <a:off x="457200" y="263238"/>
            <a:ext cx="8229600" cy="1143000"/>
          </a:xfrm>
        </p:spPr>
        <p:txBody>
          <a:bodyPr>
            <a:noAutofit/>
          </a:bodyPr>
          <a:lstStyle/>
          <a:p>
            <a:r>
              <a:rPr lang="en-US" sz="3600" dirty="0" smtClean="0"/>
              <a:t>Doesn’t take much time for the heat inside the car to reach dangerous levels!  </a:t>
            </a:r>
            <a:endParaRPr lang="en-US" sz="3600" dirty="0"/>
          </a:p>
        </p:txBody>
      </p:sp>
      <p:pic>
        <p:nvPicPr>
          <p:cNvPr id="3074" name="Picture 2" descr="C:\Users\a0870037\Dropbox\For Cara\Dave Projects\images\CL13165 car_v2.jpg"/>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bwMode="auto">
          <a:xfrm>
            <a:off x="501650" y="2174875"/>
            <a:ext cx="3951288"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5876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LED</a:t>
            </a:r>
            <a:endParaRPr lang="en-US" dirty="0"/>
          </a:p>
        </p:txBody>
      </p:sp>
      <p:sp>
        <p:nvSpPr>
          <p:cNvPr id="5" name="Content Placeholder 4"/>
          <p:cNvSpPr>
            <a:spLocks noGrp="1"/>
          </p:cNvSpPr>
          <p:nvPr>
            <p:ph idx="1"/>
          </p:nvPr>
        </p:nvSpPr>
        <p:spPr>
          <a:xfrm>
            <a:off x="457200" y="1502392"/>
            <a:ext cx="6004560" cy="4495800"/>
          </a:xfrm>
          <a:solidFill>
            <a:schemeClr val="bg1">
              <a:lumMod val="85000"/>
            </a:schemeClr>
          </a:solidFill>
        </p:spPr>
        <p:txBody>
          <a:bodyPr>
            <a:normAutofit lnSpcReduction="10000"/>
          </a:bodyPr>
          <a:lstStyle/>
          <a:p>
            <a:pPr marL="0" indent="0">
              <a:buNone/>
            </a:pPr>
            <a:endParaRPr lang="en-US" sz="2800" dirty="0" smtClean="0"/>
          </a:p>
          <a:p>
            <a:pPr marL="0" indent="0">
              <a:buNone/>
            </a:pPr>
            <a:r>
              <a:rPr lang="en-US" sz="2800" dirty="0" smtClean="0"/>
              <a:t>Send "CONNECT </a:t>
            </a:r>
            <a:r>
              <a:rPr lang="en-US" sz="2800" dirty="0"/>
              <a:t>LED 1 TO OUT 1</a:t>
            </a:r>
            <a:r>
              <a:rPr lang="en-US" sz="2800" dirty="0" smtClean="0"/>
              <a:t>”</a:t>
            </a:r>
          </a:p>
          <a:p>
            <a:pPr marL="0" indent="0">
              <a:buNone/>
            </a:pPr>
            <a:endParaRPr lang="en-US" sz="2800" dirty="0"/>
          </a:p>
          <a:p>
            <a:pPr marL="0" indent="0">
              <a:buNone/>
            </a:pPr>
            <a:r>
              <a:rPr lang="en-US" sz="2800" dirty="0"/>
              <a:t>For </a:t>
            </a:r>
            <a:r>
              <a:rPr lang="en-US" sz="2800" dirty="0" smtClean="0"/>
              <a:t>a,1,20</a:t>
            </a:r>
            <a:endParaRPr lang="en-US" sz="2800" dirty="0"/>
          </a:p>
          <a:p>
            <a:pPr marL="0" indent="0">
              <a:buNone/>
            </a:pPr>
            <a:r>
              <a:rPr lang="en-US" sz="2800" dirty="0" smtClean="0"/>
              <a:t>Send</a:t>
            </a:r>
            <a:r>
              <a:rPr lang="en-US" sz="2800" dirty="0"/>
              <a:t> </a:t>
            </a:r>
            <a:r>
              <a:rPr lang="en-US" sz="2800" dirty="0" smtClean="0"/>
              <a:t>“SET LED 1 TO 1”</a:t>
            </a:r>
            <a:endParaRPr lang="en-US" sz="2800" dirty="0"/>
          </a:p>
          <a:p>
            <a:pPr marL="0" indent="0">
              <a:buNone/>
            </a:pPr>
            <a:r>
              <a:rPr lang="en-US" sz="2800" dirty="0" smtClean="0"/>
              <a:t>Wait 2</a:t>
            </a:r>
          </a:p>
          <a:p>
            <a:pPr marL="0" indent="0">
              <a:buNone/>
            </a:pPr>
            <a:r>
              <a:rPr lang="en-US" sz="2800" dirty="0" smtClean="0"/>
              <a:t>Send “SET LED 1 TO 0”</a:t>
            </a:r>
          </a:p>
          <a:p>
            <a:pPr marL="0" indent="0">
              <a:buNone/>
            </a:pPr>
            <a:r>
              <a:rPr lang="en-US" sz="2800" dirty="0" smtClean="0"/>
              <a:t>Wait 2</a:t>
            </a:r>
          </a:p>
          <a:p>
            <a:pPr marL="0" indent="0">
              <a:buNone/>
            </a:pPr>
            <a:r>
              <a:rPr lang="en-US" sz="2800" dirty="0" err="1" smtClean="0"/>
              <a:t>EndFor</a:t>
            </a:r>
            <a:endParaRPr lang="en-US" sz="2800" dirty="0" smtClean="0"/>
          </a:p>
          <a:p>
            <a:pPr marL="0" indent="0">
              <a:buNone/>
            </a:pPr>
            <a:endParaRPr lang="en-US" sz="2800" dirty="0"/>
          </a:p>
          <a:p>
            <a:pPr marL="0" indent="0">
              <a:buNone/>
            </a:pPr>
            <a:endParaRPr lang="en-US" dirty="0"/>
          </a:p>
        </p:txBody>
      </p:sp>
      <p:sp>
        <p:nvSpPr>
          <p:cNvPr id="6" name="Rounded Rectangle 5"/>
          <p:cNvSpPr/>
          <p:nvPr/>
        </p:nvSpPr>
        <p:spPr>
          <a:xfrm>
            <a:off x="457200" y="1130742"/>
            <a:ext cx="6004560"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8" name="Rectangle 7"/>
          <p:cNvSpPr/>
          <p:nvPr/>
        </p:nvSpPr>
        <p:spPr>
          <a:xfrm>
            <a:off x="507011" y="2303778"/>
            <a:ext cx="7696831"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01957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Motor</a:t>
            </a:r>
            <a:endParaRPr lang="en-US" dirty="0"/>
          </a:p>
        </p:txBody>
      </p:sp>
      <p:sp>
        <p:nvSpPr>
          <p:cNvPr id="6" name="Text Placeholder 5"/>
          <p:cNvSpPr>
            <a:spLocks noGrp="1"/>
          </p:cNvSpPr>
          <p:nvPr>
            <p:ph type="body" idx="1"/>
          </p:nvPr>
        </p:nvSpPr>
        <p:spPr/>
        <p:txBody>
          <a:bodyPr/>
          <a:lstStyle/>
          <a:p>
            <a:r>
              <a:rPr lang="en-US" dirty="0" smtClean="0"/>
              <a:t>4.4 Output</a:t>
            </a:r>
            <a:endParaRPr lang="en-US" dirty="0"/>
          </a:p>
        </p:txBody>
      </p:sp>
    </p:spTree>
    <p:extLst>
      <p:ext uri="{BB962C8B-B14F-4D97-AF65-F5344CB8AC3E}">
        <p14:creationId xmlns:p14="http://schemas.microsoft.com/office/powerpoint/2010/main" val="180544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034532" y="4756366"/>
            <a:ext cx="1282700" cy="1554590"/>
            <a:chOff x="76200" y="3668286"/>
            <a:chExt cx="1282700" cy="1554590"/>
          </a:xfrm>
        </p:grpSpPr>
        <p:pic>
          <p:nvPicPr>
            <p:cNvPr id="17" name="Picture 16"/>
            <p:cNvPicPr>
              <a:picLocks noChangeAspect="1"/>
            </p:cNvPicPr>
            <p:nvPr/>
          </p:nvPicPr>
          <p:blipFill>
            <a:blip r:embed="rId3"/>
            <a:stretch>
              <a:fillRect/>
            </a:stretch>
          </p:blipFill>
          <p:spPr>
            <a:xfrm>
              <a:off x="88900" y="3668286"/>
              <a:ext cx="1226277" cy="891014"/>
            </a:xfrm>
            <a:prstGeom prst="rect">
              <a:avLst/>
            </a:prstGeom>
          </p:spPr>
        </p:pic>
        <p:sp>
          <p:nvSpPr>
            <p:cNvPr id="18" name="Rectangle 17"/>
            <p:cNvSpPr/>
            <p:nvPr/>
          </p:nvSpPr>
          <p:spPr>
            <a:xfrm>
              <a:off x="76200" y="4576545"/>
              <a:ext cx="1282700" cy="646331"/>
            </a:xfrm>
            <a:prstGeom prst="rect">
              <a:avLst/>
            </a:prstGeom>
          </p:spPr>
          <p:txBody>
            <a:bodyPr wrap="square">
              <a:spAutoFit/>
            </a:bodyPr>
            <a:lstStyle/>
            <a:p>
              <a:r>
                <a:rPr lang="en-US" sz="1200" dirty="0" smtClean="0"/>
                <a:t>TI External Battery with USB Standard</a:t>
              </a:r>
              <a:endParaRPr lang="en-US" sz="1200" dirty="0"/>
            </a:p>
          </p:txBody>
        </p:sp>
      </p:grpSp>
      <p:grpSp>
        <p:nvGrpSpPr>
          <p:cNvPr id="12" name="Group 11"/>
          <p:cNvGrpSpPr/>
          <p:nvPr/>
        </p:nvGrpSpPr>
        <p:grpSpPr>
          <a:xfrm>
            <a:off x="2233432" y="4040809"/>
            <a:ext cx="1553903" cy="1784122"/>
            <a:chOff x="7518401" y="4145343"/>
            <a:chExt cx="1553903" cy="1784122"/>
          </a:xfrm>
        </p:grpSpPr>
        <p:sp>
          <p:nvSpPr>
            <p:cNvPr id="14" name="Rectangle 13"/>
            <p:cNvSpPr/>
            <p:nvPr/>
          </p:nvSpPr>
          <p:spPr>
            <a:xfrm>
              <a:off x="7518401" y="5467800"/>
              <a:ext cx="1553903" cy="461665"/>
            </a:xfrm>
            <a:prstGeom prst="rect">
              <a:avLst/>
            </a:prstGeom>
          </p:spPr>
          <p:txBody>
            <a:bodyPr wrap="square">
              <a:spAutoFit/>
            </a:bodyPr>
            <a:lstStyle/>
            <a:p>
              <a:r>
                <a:rPr lang="en-US" sz="1200" dirty="0" smtClean="0"/>
                <a:t>Grove (continuous)</a:t>
              </a:r>
            </a:p>
            <a:p>
              <a:r>
                <a:rPr lang="en-US" sz="1200" dirty="0" smtClean="0"/>
                <a:t>Servo Motor 5V</a:t>
              </a:r>
              <a:endParaRPr lang="en-US" sz="1200" dirty="0"/>
            </a:p>
          </p:txBody>
        </p:sp>
        <p:pic>
          <p:nvPicPr>
            <p:cNvPr id="15" name="Picture 14"/>
            <p:cNvPicPr>
              <a:picLocks noChangeAspect="1"/>
            </p:cNvPicPr>
            <p:nvPr/>
          </p:nvPicPr>
          <p:blipFill>
            <a:blip r:embed="rId4"/>
            <a:stretch>
              <a:fillRect/>
            </a:stretch>
          </p:blipFill>
          <p:spPr>
            <a:xfrm>
              <a:off x="7554842" y="4145343"/>
              <a:ext cx="1322457" cy="1322457"/>
            </a:xfrm>
            <a:prstGeom prst="rect">
              <a:avLst/>
            </a:prstGeom>
          </p:spPr>
        </p:pic>
      </p:grpSp>
      <p:sp>
        <p:nvSpPr>
          <p:cNvPr id="2" name="Title 1"/>
          <p:cNvSpPr>
            <a:spLocks noGrp="1"/>
          </p:cNvSpPr>
          <p:nvPr>
            <p:ph type="title"/>
          </p:nvPr>
        </p:nvSpPr>
        <p:spPr>
          <a:xfrm>
            <a:off x="303471" y="-72155"/>
            <a:ext cx="8516679" cy="1143000"/>
          </a:xfrm>
        </p:spPr>
        <p:txBody>
          <a:bodyPr>
            <a:normAutofit/>
          </a:bodyPr>
          <a:lstStyle/>
          <a:p>
            <a:r>
              <a:rPr lang="en-US" dirty="0" smtClean="0"/>
              <a:t>Connecting the Motor</a:t>
            </a:r>
            <a:endParaRPr lang="en-US" dirty="0"/>
          </a:p>
        </p:txBody>
      </p:sp>
      <p:sp>
        <p:nvSpPr>
          <p:cNvPr id="5" name="Content Placeholder 4"/>
          <p:cNvSpPr>
            <a:spLocks noGrp="1"/>
          </p:cNvSpPr>
          <p:nvPr>
            <p:ph idx="1"/>
          </p:nvPr>
        </p:nvSpPr>
        <p:spPr>
          <a:xfrm>
            <a:off x="457200" y="1148345"/>
            <a:ext cx="8229600" cy="1231605"/>
          </a:xfrm>
        </p:spPr>
        <p:txBody>
          <a:bodyPr>
            <a:normAutofit/>
          </a:bodyPr>
          <a:lstStyle/>
          <a:p>
            <a:pPr marL="0" indent="0">
              <a:buNone/>
            </a:pPr>
            <a:endParaRPr lang="en-US" sz="2800" dirty="0" smtClean="0"/>
          </a:p>
          <a:p>
            <a:pPr marL="0" indent="0">
              <a:buNone/>
            </a:pPr>
            <a:r>
              <a:rPr lang="en-US" sz="2800" dirty="0" smtClean="0"/>
              <a:t>Send "CONNECT </a:t>
            </a:r>
            <a:r>
              <a:rPr lang="en-US" sz="2800" dirty="0"/>
              <a:t>SERVO 1 TO OUT 3 </a:t>
            </a:r>
            <a:r>
              <a:rPr lang="en-US" sz="2800" dirty="0" smtClean="0"/>
              <a:t>”</a:t>
            </a:r>
          </a:p>
          <a:p>
            <a:pPr marL="0" indent="0">
              <a:buNone/>
            </a:pPr>
            <a:endParaRPr lang="en-US" sz="2800" dirty="0"/>
          </a:p>
        </p:txBody>
      </p:sp>
      <p:cxnSp>
        <p:nvCxnSpPr>
          <p:cNvPr id="11" name="Straight Arrow Connector 10"/>
          <p:cNvCxnSpPr/>
          <p:nvPr/>
        </p:nvCxnSpPr>
        <p:spPr>
          <a:xfrm>
            <a:off x="3006503" y="3332178"/>
            <a:ext cx="1" cy="70863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82902" y="2189178"/>
            <a:ext cx="4359348" cy="2800767"/>
          </a:xfrm>
          <a:prstGeom prst="rect">
            <a:avLst/>
          </a:prstGeom>
          <a:noFill/>
        </p:spPr>
        <p:txBody>
          <a:bodyPr wrap="square" rtlCol="0">
            <a:spAutoFit/>
          </a:bodyPr>
          <a:lstStyle/>
          <a:p>
            <a:r>
              <a:rPr lang="en-US" sz="2800" dirty="0"/>
              <a:t>Connects </a:t>
            </a:r>
            <a:r>
              <a:rPr lang="en-US" sz="2800" dirty="0" smtClean="0"/>
              <a:t>motor 1 </a:t>
            </a:r>
            <a:r>
              <a:rPr lang="en-US" sz="2800" dirty="0"/>
              <a:t>to O</a:t>
            </a:r>
            <a:r>
              <a:rPr lang="en-US" sz="2800" dirty="0" smtClean="0"/>
              <a:t>utput </a:t>
            </a:r>
            <a:r>
              <a:rPr lang="en-US" sz="2800" dirty="0"/>
              <a:t>Port 3</a:t>
            </a:r>
            <a:r>
              <a:rPr lang="en-US" sz="2800" dirty="0" smtClean="0"/>
              <a:t>. </a:t>
            </a:r>
          </a:p>
          <a:p>
            <a:endParaRPr lang="en-US" sz="2400" dirty="0" smtClean="0"/>
          </a:p>
          <a:p>
            <a:r>
              <a:rPr lang="en-US" sz="2400" i="1" dirty="0" smtClean="0">
                <a:solidFill>
                  <a:srgbClr val="FF0000"/>
                </a:solidFill>
              </a:rPr>
              <a:t>Must be plugged into OUT 3. Also TI External Battery must be plugged into PWR on TI-Innovator Hub.</a:t>
            </a:r>
            <a:endParaRPr lang="en-US" sz="2400" i="1" dirty="0">
              <a:solidFill>
                <a:srgbClr val="FF0000"/>
              </a:solidFill>
            </a:endParaRPr>
          </a:p>
        </p:txBody>
      </p:sp>
      <p:pic>
        <p:nvPicPr>
          <p:cNvPr id="10" name="Picture 9"/>
          <p:cNvPicPr>
            <a:picLocks noChangeAspect="1"/>
          </p:cNvPicPr>
          <p:nvPr/>
        </p:nvPicPr>
        <p:blipFill>
          <a:blip r:embed="rId5"/>
          <a:stretch>
            <a:fillRect/>
          </a:stretch>
        </p:blipFill>
        <p:spPr>
          <a:xfrm>
            <a:off x="142136" y="2189178"/>
            <a:ext cx="3483864" cy="1143000"/>
          </a:xfrm>
          <a:prstGeom prst="rect">
            <a:avLst/>
          </a:prstGeom>
        </p:spPr>
      </p:pic>
      <p:pic>
        <p:nvPicPr>
          <p:cNvPr id="2050" name="Picture 2" descr="C:\Users\a0220733\Downloads\TI-Innovator Hub_breadboard_resup_lo.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72544" y="5305664"/>
            <a:ext cx="1904703" cy="910552"/>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494976" y="953321"/>
            <a:ext cx="2478435"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Tree>
    <p:extLst>
      <p:ext uri="{BB962C8B-B14F-4D97-AF65-F5344CB8AC3E}">
        <p14:creationId xmlns:p14="http://schemas.microsoft.com/office/powerpoint/2010/main" val="105643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Motor</a:t>
            </a:r>
            <a:endParaRPr lang="en-US" dirty="0"/>
          </a:p>
        </p:txBody>
      </p:sp>
      <p:sp>
        <p:nvSpPr>
          <p:cNvPr id="5" name="Content Placeholder 4"/>
          <p:cNvSpPr>
            <a:spLocks noGrp="1"/>
          </p:cNvSpPr>
          <p:nvPr>
            <p:ph idx="1"/>
          </p:nvPr>
        </p:nvSpPr>
        <p:spPr>
          <a:xfrm>
            <a:off x="457200" y="1859547"/>
            <a:ext cx="7711440" cy="4495800"/>
          </a:xfrm>
          <a:solidFill>
            <a:schemeClr val="bg1">
              <a:lumMod val="85000"/>
            </a:schemeClr>
          </a:solidFill>
        </p:spPr>
        <p:txBody>
          <a:bodyPr>
            <a:normAutofit/>
          </a:bodyPr>
          <a:lstStyle/>
          <a:p>
            <a:pPr marL="0" indent="0">
              <a:buNone/>
            </a:pPr>
            <a:r>
              <a:rPr lang="en-US" sz="2400" dirty="0" smtClean="0"/>
              <a:t>Send "CONNECT SERVO.CONTINOUS </a:t>
            </a:r>
            <a:r>
              <a:rPr lang="en-US" sz="2400" dirty="0"/>
              <a:t>1 TO OUT 3 </a:t>
            </a:r>
            <a:r>
              <a:rPr lang="en-US" sz="2400" dirty="0" smtClean="0"/>
              <a:t>”</a:t>
            </a:r>
            <a:endParaRPr lang="en-US" sz="2400" dirty="0"/>
          </a:p>
          <a:p>
            <a:pPr marL="0" indent="0">
              <a:buNone/>
            </a:pPr>
            <a:r>
              <a:rPr lang="en-US" sz="2400" dirty="0" smtClean="0"/>
              <a:t>Send "SET </a:t>
            </a:r>
            <a:r>
              <a:rPr lang="en-US" sz="2400" dirty="0"/>
              <a:t>SERVO 1 CCW 100 2</a:t>
            </a:r>
            <a:r>
              <a:rPr lang="en-US" sz="2400" dirty="0" smtClean="0"/>
              <a:t>"</a:t>
            </a:r>
          </a:p>
          <a:p>
            <a:pPr marL="0" indent="0">
              <a:buNone/>
            </a:pPr>
            <a:r>
              <a:rPr lang="en-US" sz="2400" dirty="0" smtClean="0"/>
              <a:t>Wait 2</a:t>
            </a:r>
          </a:p>
          <a:p>
            <a:pPr marL="0" indent="0">
              <a:buNone/>
            </a:pPr>
            <a:r>
              <a:rPr lang="en-US" sz="2400" dirty="0" smtClean="0"/>
              <a:t>Send "SET </a:t>
            </a:r>
            <a:r>
              <a:rPr lang="en-US" sz="2400" dirty="0"/>
              <a:t>SERVO 1 CW 50</a:t>
            </a:r>
            <a:r>
              <a:rPr lang="en-US" sz="2400" dirty="0" smtClean="0"/>
              <a:t>"</a:t>
            </a:r>
            <a:endParaRPr lang="en-US" sz="2400" dirty="0"/>
          </a:p>
          <a:p>
            <a:pPr marL="0" indent="0">
              <a:buNone/>
            </a:pPr>
            <a:endParaRPr lang="en-US" sz="2800" dirty="0"/>
          </a:p>
          <a:p>
            <a:pPr marL="0" indent="0">
              <a:buNone/>
            </a:pPr>
            <a:endParaRPr lang="en-US" sz="2800" dirty="0"/>
          </a:p>
          <a:p>
            <a:pPr marL="0" indent="0">
              <a:buNone/>
            </a:pPr>
            <a:endParaRPr lang="en-US" dirty="0"/>
          </a:p>
        </p:txBody>
      </p:sp>
      <p:sp>
        <p:nvSpPr>
          <p:cNvPr id="6" name="Rounded Rectangle 5"/>
          <p:cNvSpPr/>
          <p:nvPr/>
        </p:nvSpPr>
        <p:spPr>
          <a:xfrm>
            <a:off x="549568" y="1185337"/>
            <a:ext cx="7619072"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8" name="Rectangle 7"/>
          <p:cNvSpPr/>
          <p:nvPr/>
        </p:nvSpPr>
        <p:spPr>
          <a:xfrm>
            <a:off x="507011" y="2342414"/>
            <a:ext cx="7477890" cy="2646878"/>
          </a:xfrm>
          <a:prstGeom prst="rect">
            <a:avLst/>
          </a:prstGeom>
          <a:noFill/>
        </p:spPr>
        <p:txBody>
          <a:bodyPr wrap="square" lIns="91440" tIns="45720" rIns="91440" bIns="45720">
            <a:spAutoFit/>
          </a:bodyPr>
          <a:lstStyle/>
          <a:p>
            <a:pPr algn="ctr"/>
            <a:r>
              <a:rPr lang="en-US" sz="1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16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58290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2" y="4406900"/>
            <a:ext cx="7890059" cy="1362075"/>
          </a:xfrm>
        </p:spPr>
        <p:txBody>
          <a:bodyPr/>
          <a:lstStyle/>
          <a:p>
            <a:r>
              <a:rPr lang="en-US" dirty="0"/>
              <a:t>5. Putting it all Together- The Pet </a:t>
            </a:r>
            <a:r>
              <a:rPr lang="en-US" dirty="0" smtClean="0"/>
              <a:t>Car Alarm</a:t>
            </a:r>
            <a:endParaRPr lang="en-US" dirty="0"/>
          </a:p>
        </p:txBody>
      </p:sp>
    </p:spTree>
    <p:extLst>
      <p:ext uri="{BB962C8B-B14F-4D97-AF65-F5344CB8AC3E}">
        <p14:creationId xmlns:p14="http://schemas.microsoft.com/office/powerpoint/2010/main" val="81575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4" y="76200"/>
            <a:ext cx="8977746" cy="1143000"/>
          </a:xfrm>
        </p:spPr>
        <p:txBody>
          <a:bodyPr>
            <a:normAutofit fontScale="90000"/>
          </a:bodyPr>
          <a:lstStyle/>
          <a:p>
            <a:r>
              <a:rPr lang="en-US" dirty="0" smtClean="0"/>
              <a:t>The Problem: Hot cars can be deadly to pets.  </a:t>
            </a:r>
            <a:endParaRPr lang="en-US" dirty="0"/>
          </a:p>
        </p:txBody>
      </p:sp>
      <p:sp>
        <p:nvSpPr>
          <p:cNvPr id="6" name="Content Placeholder 5"/>
          <p:cNvSpPr>
            <a:spLocks noGrp="1"/>
          </p:cNvSpPr>
          <p:nvPr>
            <p:ph sz="half" idx="2"/>
          </p:nvPr>
        </p:nvSpPr>
        <p:spPr>
          <a:xfrm>
            <a:off x="166254" y="1433945"/>
            <a:ext cx="6375582" cy="5424055"/>
          </a:xfrm>
        </p:spPr>
        <p:txBody>
          <a:bodyPr>
            <a:normAutofit fontScale="92500" lnSpcReduction="20000"/>
          </a:bodyPr>
          <a:lstStyle/>
          <a:p>
            <a:pPr marL="400050">
              <a:buFont typeface="Arial" panose="020B0604020202020204" pitchFamily="34" charset="0"/>
              <a:buChar char="•"/>
            </a:pPr>
            <a:r>
              <a:rPr lang="en-US" sz="3200" dirty="0" smtClean="0"/>
              <a:t>Pets </a:t>
            </a:r>
            <a:r>
              <a:rPr lang="en-US" sz="3200" dirty="0"/>
              <a:t>suffer when left unattended in a car with the windows rolled up on a hot sunny day. </a:t>
            </a:r>
            <a:r>
              <a:rPr lang="en-US" sz="3200" dirty="0" smtClean="0"/>
              <a:t>Owners may do it on accident, or more likely, not realize how fast the temperatures will increase inside the car.</a:t>
            </a:r>
            <a:endParaRPr lang="en-US" sz="3200" dirty="0"/>
          </a:p>
          <a:p>
            <a:pPr marL="400050">
              <a:buFont typeface="Arial" panose="020B0604020202020204" pitchFamily="34" charset="0"/>
              <a:buChar char="•"/>
            </a:pPr>
            <a:r>
              <a:rPr lang="en-US" sz="3200" dirty="0"/>
              <a:t>The temperatures inside a car may reach greater than 40</a:t>
            </a:r>
            <a:r>
              <a:rPr lang="en-US" sz="3200" baseline="30000" dirty="0"/>
              <a:t>◦</a:t>
            </a:r>
            <a:r>
              <a:rPr lang="en-US" sz="3200" dirty="0"/>
              <a:t>C above the outside ambient temperature within an hour due to a greenhouse effect within the closed car.</a:t>
            </a:r>
          </a:p>
          <a:p>
            <a:pPr marL="400050">
              <a:buFont typeface="Arial" panose="020B0604020202020204" pitchFamily="34" charset="0"/>
              <a:buChar char="•"/>
            </a:pPr>
            <a:endParaRPr lang="en-US" dirty="0"/>
          </a:p>
        </p:txBody>
      </p:sp>
      <p:pic>
        <p:nvPicPr>
          <p:cNvPr id="9" name="Content Placeholder 8"/>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6170783" y="1759531"/>
            <a:ext cx="2723835" cy="2500741"/>
          </a:xfrm>
          <a:prstGeom prst="rect">
            <a:avLst/>
          </a:prstGeom>
          <a:noFill/>
          <a:ln>
            <a:noFill/>
          </a:ln>
        </p:spPr>
      </p:pic>
    </p:spTree>
    <p:extLst>
      <p:ext uri="{BB962C8B-B14F-4D97-AF65-F5344CB8AC3E}">
        <p14:creationId xmlns:p14="http://schemas.microsoft.com/office/powerpoint/2010/main" val="39780874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“Greenhouse Effect” in a Closed Car</a:t>
            </a:r>
            <a:endParaRPr lang="en-US" sz="3600" dirty="0"/>
          </a:p>
        </p:txBody>
      </p:sp>
      <p:sp>
        <p:nvSpPr>
          <p:cNvPr id="4" name="Content Placeholder 3"/>
          <p:cNvSpPr>
            <a:spLocks noGrp="1"/>
          </p:cNvSpPr>
          <p:nvPr>
            <p:ph sz="half" idx="2"/>
          </p:nvPr>
        </p:nvSpPr>
        <p:spPr>
          <a:xfrm>
            <a:off x="3588327" y="1219200"/>
            <a:ext cx="4925291" cy="5306291"/>
          </a:xfrm>
        </p:spPr>
        <p:txBody>
          <a:bodyPr>
            <a:noAutofit/>
          </a:bodyPr>
          <a:lstStyle/>
          <a:p>
            <a:r>
              <a:rPr lang="en-US" sz="2000" dirty="0"/>
              <a:t>The sun's rays enter through your car's windows. Some of the heat from the sun is absorbed by the seats, the dashboard and the carpeting and floor mats. When those objects release this heat, it doesn't all get out through the windows. Some is reflected back in. The heat radiated by the seats is a different wavelength than the light of the sun that made it through the windows in the first place. </a:t>
            </a:r>
          </a:p>
          <a:p>
            <a:pPr marL="0" indent="0">
              <a:buNone/>
            </a:pPr>
            <a:endParaRPr lang="en-US" sz="2000" dirty="0"/>
          </a:p>
          <a:p>
            <a:r>
              <a:rPr lang="en-US" sz="2000" dirty="0"/>
              <a:t>So a certain amount of energy is going in, and less energy is going out. The result is a gradual increase in the temperature inside your car. </a:t>
            </a:r>
          </a:p>
          <a:p>
            <a:endParaRPr lang="en-US" sz="2000" dirty="0"/>
          </a:p>
        </p:txBody>
      </p:sp>
      <p:pic>
        <p:nvPicPr>
          <p:cNvPr id="5" name="Picture 2" descr="C:\Users\a0870037\Dropbox\For Cara\Dave Projects\images\CL13165 car_v2.jpg"/>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221672" y="1371599"/>
            <a:ext cx="3366655" cy="336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954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Greenhouse Effect:</a:t>
            </a:r>
            <a:endParaRPr lang="en-US" dirty="0"/>
          </a:p>
        </p:txBody>
      </p:sp>
      <p:sp>
        <p:nvSpPr>
          <p:cNvPr id="5" name="Text Placeholder 4"/>
          <p:cNvSpPr>
            <a:spLocks noGrp="1"/>
          </p:cNvSpPr>
          <p:nvPr>
            <p:ph type="body" sz="quarter" idx="3"/>
          </p:nvPr>
        </p:nvSpPr>
        <p:spPr/>
        <p:txBody>
          <a:bodyPr/>
          <a:lstStyle/>
          <a:p>
            <a:r>
              <a:rPr lang="en-US" dirty="0" smtClean="0"/>
              <a:t>Temperature increase:</a:t>
            </a:r>
            <a:endParaRPr lang="en-US" dirty="0"/>
          </a:p>
        </p:txBody>
      </p:sp>
      <p:pic>
        <p:nvPicPr>
          <p:cNvPr id="7" name="Picture 2" descr="C:\Users\a0870037\Dropbox\For Cara\Dave Projects\images\CL13165 interior car temp chart.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174875"/>
            <a:ext cx="4389710" cy="3951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title"/>
          </p:nvPr>
        </p:nvSpPr>
        <p:spPr>
          <a:xfrm>
            <a:off x="457200" y="263238"/>
            <a:ext cx="8229600" cy="1143000"/>
          </a:xfrm>
        </p:spPr>
        <p:txBody>
          <a:bodyPr>
            <a:noAutofit/>
          </a:bodyPr>
          <a:lstStyle/>
          <a:p>
            <a:r>
              <a:rPr lang="en-US" sz="3600" dirty="0" smtClean="0"/>
              <a:t>Doesn’t take much time for the heat inside the car to reach dangerous levels!  </a:t>
            </a:r>
            <a:endParaRPr lang="en-US" sz="3600" dirty="0"/>
          </a:p>
        </p:txBody>
      </p:sp>
      <p:pic>
        <p:nvPicPr>
          <p:cNvPr id="3074" name="Picture 2" descr="C:\Users\a0870037\Dropbox\For Cara\Dave Projects\images\CL13165 car_v2.jpg"/>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bwMode="auto">
          <a:xfrm>
            <a:off x="501650" y="2174875"/>
            <a:ext cx="3951288"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3912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0"/>
            <a:ext cx="8229600" cy="1143000"/>
          </a:xfrm>
        </p:spPr>
        <p:txBody>
          <a:bodyPr>
            <a:normAutofit/>
          </a:bodyPr>
          <a:lstStyle/>
          <a:p>
            <a:r>
              <a:rPr lang="en-US" sz="3200" b="1" dirty="0" smtClean="0"/>
              <a:t>Project Parts List</a:t>
            </a:r>
            <a:endParaRPr lang="en-US" sz="3200" b="1" dirty="0"/>
          </a:p>
        </p:txBody>
      </p:sp>
      <p:sp>
        <p:nvSpPr>
          <p:cNvPr id="3" name="Content Placeholder 2"/>
          <p:cNvSpPr>
            <a:spLocks noGrp="1"/>
          </p:cNvSpPr>
          <p:nvPr>
            <p:ph sz="half" idx="1"/>
          </p:nvPr>
        </p:nvSpPr>
        <p:spPr>
          <a:xfrm>
            <a:off x="457200" y="1062206"/>
            <a:ext cx="4038600" cy="4525963"/>
          </a:xfrm>
        </p:spPr>
        <p:txBody>
          <a:bodyPr>
            <a:normAutofit/>
          </a:bodyPr>
          <a:lstStyle/>
          <a:p>
            <a:r>
              <a:rPr lang="en-US" sz="2000" dirty="0"/>
              <a:t>TI-Nspire CX family or TI-84 </a:t>
            </a:r>
            <a:r>
              <a:rPr lang="en-US" sz="2000" dirty="0" smtClean="0"/>
              <a:t>Plus CE </a:t>
            </a:r>
            <a:r>
              <a:rPr lang="en-US" sz="2000" dirty="0"/>
              <a:t>Graphing Calculator</a:t>
            </a:r>
          </a:p>
          <a:p>
            <a:pPr lvl="0"/>
            <a:r>
              <a:rPr lang="en-US" sz="2000" dirty="0"/>
              <a:t>TI-</a:t>
            </a:r>
            <a:r>
              <a:rPr lang="en-US" sz="2000" dirty="0" smtClean="0"/>
              <a:t>Innovator™ </a:t>
            </a:r>
            <a:r>
              <a:rPr lang="en-US" sz="2000" dirty="0"/>
              <a:t>Hub</a:t>
            </a:r>
          </a:p>
          <a:p>
            <a:r>
              <a:rPr lang="en-US" sz="2000" dirty="0"/>
              <a:t>External Battery for TI-Innovator™ </a:t>
            </a:r>
            <a:endParaRPr lang="en-US" sz="2000" dirty="0" smtClean="0"/>
          </a:p>
          <a:p>
            <a:r>
              <a:rPr lang="en-US" sz="2000" dirty="0" smtClean="0"/>
              <a:t>Hall </a:t>
            </a:r>
            <a:r>
              <a:rPr lang="en-US" sz="2000" dirty="0"/>
              <a:t>Effect (magnetic) Sensor </a:t>
            </a:r>
            <a:endParaRPr lang="en-US" sz="2000" dirty="0" smtClean="0"/>
          </a:p>
          <a:p>
            <a:r>
              <a:rPr lang="en-US" sz="2000" dirty="0" smtClean="0"/>
              <a:t>Temperature </a:t>
            </a:r>
            <a:r>
              <a:rPr lang="en-US" sz="2000" dirty="0"/>
              <a:t>Sensor </a:t>
            </a:r>
            <a:endParaRPr lang="en-US" sz="2000" dirty="0" smtClean="0"/>
          </a:p>
          <a:p>
            <a:r>
              <a:rPr lang="en-US" sz="2000" dirty="0" smtClean="0"/>
              <a:t>*2 white LEDs </a:t>
            </a:r>
          </a:p>
          <a:p>
            <a:r>
              <a:rPr lang="en-US" sz="2000" dirty="0" smtClean="0"/>
              <a:t>*Continuous </a:t>
            </a:r>
            <a:r>
              <a:rPr lang="en-US" sz="2000" dirty="0"/>
              <a:t>Servo Motor in TI-Innovator™ I/O </a:t>
            </a:r>
            <a:r>
              <a:rPr lang="en-US" sz="2000" dirty="0" smtClean="0"/>
              <a:t>Pack</a:t>
            </a:r>
            <a:endParaRPr lang="en-US" sz="2000" dirty="0"/>
          </a:p>
        </p:txBody>
      </p:sp>
      <p:sp>
        <p:nvSpPr>
          <p:cNvPr id="4" name="Content Placeholder 3"/>
          <p:cNvSpPr>
            <a:spLocks noGrp="1"/>
          </p:cNvSpPr>
          <p:nvPr>
            <p:ph sz="half" idx="2"/>
          </p:nvPr>
        </p:nvSpPr>
        <p:spPr>
          <a:xfrm>
            <a:off x="4648200" y="1022572"/>
            <a:ext cx="4038600" cy="4525963"/>
          </a:xfrm>
        </p:spPr>
        <p:txBody>
          <a:bodyPr>
            <a:normAutofit/>
          </a:bodyPr>
          <a:lstStyle/>
          <a:p>
            <a:r>
              <a:rPr lang="en-US" sz="2000" dirty="0" smtClean="0"/>
              <a:t>Car** </a:t>
            </a:r>
          </a:p>
          <a:p>
            <a:pPr lvl="0"/>
            <a:r>
              <a:rPr lang="en-US" sz="2000" dirty="0" smtClean="0"/>
              <a:t>¾</a:t>
            </a:r>
            <a:r>
              <a:rPr lang="en-US" sz="2000" dirty="0"/>
              <a:t>” Rare Earth Magnetic disk</a:t>
            </a:r>
          </a:p>
          <a:p>
            <a:pPr lvl="0"/>
            <a:r>
              <a:rPr lang="en-US" sz="2000" dirty="0" smtClean="0"/>
              <a:t>Plastic pet toy</a:t>
            </a:r>
            <a:endParaRPr lang="en-US" sz="2000" dirty="0"/>
          </a:p>
          <a:p>
            <a:pPr lvl="0"/>
            <a:r>
              <a:rPr lang="en-US" sz="2000" dirty="0"/>
              <a:t>Plastic (Saran) wrap</a:t>
            </a:r>
          </a:p>
          <a:p>
            <a:pPr lvl="0"/>
            <a:r>
              <a:rPr lang="en-US" sz="2000" dirty="0"/>
              <a:t>Tape</a:t>
            </a:r>
          </a:p>
          <a:p>
            <a:r>
              <a:rPr lang="en-US" sz="2000" dirty="0"/>
              <a:t>Safety </a:t>
            </a:r>
            <a:r>
              <a:rPr lang="en-US" sz="2000" dirty="0" smtClean="0"/>
              <a:t>Scissors</a:t>
            </a:r>
            <a:endParaRPr lang="en-US" sz="2000" dirty="0"/>
          </a:p>
        </p:txBody>
      </p:sp>
      <p:pic>
        <p:nvPicPr>
          <p:cNvPr id="5" name="Picture 4"/>
          <p:cNvPicPr>
            <a:picLocks noChangeAspect="1"/>
          </p:cNvPicPr>
          <p:nvPr/>
        </p:nvPicPr>
        <p:blipFill>
          <a:blip r:embed="rId3"/>
          <a:stretch>
            <a:fillRect/>
          </a:stretch>
        </p:blipFill>
        <p:spPr>
          <a:xfrm>
            <a:off x="5134423" y="3325188"/>
            <a:ext cx="2330756" cy="2921214"/>
          </a:xfrm>
          <a:prstGeom prst="rect">
            <a:avLst/>
          </a:prstGeom>
        </p:spPr>
      </p:pic>
      <p:sp>
        <p:nvSpPr>
          <p:cNvPr id="6" name="TextBox 5"/>
          <p:cNvSpPr txBox="1"/>
          <p:nvPr/>
        </p:nvSpPr>
        <p:spPr>
          <a:xfrm>
            <a:off x="26158" y="5541122"/>
            <a:ext cx="4622042" cy="1169551"/>
          </a:xfrm>
          <a:prstGeom prst="rect">
            <a:avLst/>
          </a:prstGeom>
          <a:noFill/>
        </p:spPr>
        <p:txBody>
          <a:bodyPr wrap="square" rtlCol="0">
            <a:spAutoFit/>
          </a:bodyPr>
          <a:lstStyle/>
          <a:p>
            <a:r>
              <a:rPr lang="en-US" sz="1400" dirty="0" smtClean="0"/>
              <a:t>Google </a:t>
            </a:r>
            <a:r>
              <a:rPr lang="en-US" sz="1400" dirty="0"/>
              <a:t>s</a:t>
            </a:r>
            <a:r>
              <a:rPr lang="en-US" sz="1400" dirty="0" smtClean="0"/>
              <a:t>earch for “fashion doll car”</a:t>
            </a:r>
          </a:p>
          <a:p>
            <a:pPr marL="285750" indent="-285750">
              <a:buFont typeface="Arial" charset="0"/>
              <a:buChar char="•"/>
            </a:pPr>
            <a:r>
              <a:rPr lang="en-US" sz="1400" dirty="0" smtClean="0"/>
              <a:t>*Included in  </a:t>
            </a:r>
            <a:r>
              <a:rPr lang="en-US" sz="1400" dirty="0"/>
              <a:t>TI-Innovator™ I/O </a:t>
            </a:r>
            <a:r>
              <a:rPr lang="en-US" sz="1400" dirty="0" smtClean="0"/>
              <a:t>Pack, or can be purchased in kits that contain 5 of the sensors. </a:t>
            </a:r>
          </a:p>
          <a:p>
            <a:pPr marL="285750" indent="-285750">
              <a:buFont typeface="Arial" charset="0"/>
              <a:buChar char="•"/>
            </a:pPr>
            <a:r>
              <a:rPr lang="en-US" sz="1400" dirty="0" smtClean="0"/>
              <a:t>** </a:t>
            </a:r>
            <a:r>
              <a:rPr lang="en-US" sz="1400" dirty="0" err="1" smtClean="0"/>
              <a:t>Googe</a:t>
            </a:r>
            <a:r>
              <a:rPr lang="en-US" sz="1400" dirty="0" smtClean="0"/>
              <a:t> search for fashion doll car</a:t>
            </a:r>
            <a:endParaRPr lang="en-US" sz="1400" dirty="0"/>
          </a:p>
          <a:p>
            <a:pPr marL="285750" indent="-285750">
              <a:buFont typeface="Arial" charset="0"/>
              <a:buChar char="•"/>
            </a:pPr>
            <a:endParaRPr lang="en-US" sz="1400" dirty="0"/>
          </a:p>
        </p:txBody>
      </p:sp>
    </p:spTree>
    <p:extLst>
      <p:ext uri="{BB962C8B-B14F-4D97-AF65-F5344CB8AC3E}">
        <p14:creationId xmlns:p14="http://schemas.microsoft.com/office/powerpoint/2010/main" val="142660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 Challenge:</a:t>
            </a:r>
            <a:endParaRPr lang="en-US" dirty="0"/>
          </a:p>
        </p:txBody>
      </p:sp>
      <p:sp>
        <p:nvSpPr>
          <p:cNvPr id="3" name="Content Placeholder 2"/>
          <p:cNvSpPr>
            <a:spLocks noGrp="1"/>
          </p:cNvSpPr>
          <p:nvPr>
            <p:ph idx="1"/>
          </p:nvPr>
        </p:nvSpPr>
        <p:spPr/>
        <p:txBody>
          <a:bodyPr/>
          <a:lstStyle/>
          <a:p>
            <a:r>
              <a:rPr lang="en-US" dirty="0" smtClean="0"/>
              <a:t>You can develop a solution to help save pets from unnecessary harm! </a:t>
            </a:r>
          </a:p>
          <a:p>
            <a:r>
              <a:rPr lang="en-US" dirty="0" smtClean="0"/>
              <a:t>Understand </a:t>
            </a:r>
            <a:r>
              <a:rPr lang="en-US" dirty="0"/>
              <a:t>the science behind the greenhouse effect and use math, computer programming and engineering to design and build a smart pet alarm system using a model car. </a:t>
            </a:r>
            <a:endParaRPr lang="en-US" dirty="0" smtClean="0"/>
          </a:p>
          <a:p>
            <a:endParaRPr lang="en-US" dirty="0"/>
          </a:p>
          <a:p>
            <a:endParaRPr lang="en-US" dirty="0"/>
          </a:p>
        </p:txBody>
      </p:sp>
    </p:spTree>
    <p:extLst>
      <p:ext uri="{BB962C8B-B14F-4D97-AF65-F5344CB8AC3E}">
        <p14:creationId xmlns:p14="http://schemas.microsoft.com/office/powerpoint/2010/main" val="68975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EX</a:t>
            </a:r>
            <a:r>
              <a:rPr lang="en-US" dirty="0" smtClean="0"/>
              <a:t>: </a:t>
            </a:r>
            <a:r>
              <a:rPr lang="en-US" sz="4000" dirty="0" smtClean="0"/>
              <a:t>If Temperature outside is 95° F…</a:t>
            </a:r>
            <a:endParaRPr lang="en-US" sz="4000" dirty="0"/>
          </a:p>
        </p:txBody>
      </p:sp>
      <p:pic>
        <p:nvPicPr>
          <p:cNvPr id="2050" name="Picture 2" descr="C:\Users\a0870037\Dropbox\For Cara\Dave Projects\images\CL13165 dog in car.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962960" y="1024900"/>
            <a:ext cx="3022203" cy="277467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65016" y="3945043"/>
            <a:ext cx="8229600" cy="3058431"/>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accent1"/>
                </a:solidFill>
                <a:latin typeface="+mj-lt"/>
                <a:ea typeface="+mj-ea"/>
                <a:cs typeface="Myriad Pro"/>
              </a:defRPr>
            </a:lvl1pPr>
          </a:lstStyle>
          <a:p>
            <a:pPr marL="457200" indent="-457200">
              <a:buFont typeface="Arial" panose="020B0604020202020204" pitchFamily="34" charset="0"/>
              <a:buChar char="•"/>
            </a:pPr>
            <a:r>
              <a:rPr lang="en-US" sz="2900" dirty="0">
                <a:latin typeface="+mn-lt"/>
              </a:rPr>
              <a:t>I</a:t>
            </a:r>
            <a:r>
              <a:rPr lang="en-US" sz="2900" dirty="0" smtClean="0">
                <a:latin typeface="+mn-lt"/>
              </a:rPr>
              <a:t>n ~</a:t>
            </a:r>
            <a:r>
              <a:rPr lang="en-US" sz="2900" dirty="0">
                <a:latin typeface="+mn-lt"/>
              </a:rPr>
              <a:t>45 mins, the inside </a:t>
            </a:r>
            <a:r>
              <a:rPr lang="en-US" sz="2900" dirty="0" smtClean="0">
                <a:latin typeface="+mn-lt"/>
              </a:rPr>
              <a:t>temperature of a </a:t>
            </a:r>
            <a:r>
              <a:rPr lang="en-US" sz="2900" dirty="0">
                <a:latin typeface="+mn-lt"/>
              </a:rPr>
              <a:t>car will </a:t>
            </a:r>
            <a:r>
              <a:rPr lang="en-US" sz="2900" dirty="0" smtClean="0">
                <a:latin typeface="+mn-lt"/>
              </a:rPr>
              <a:t>reach a deadly temperature of 135°! </a:t>
            </a:r>
          </a:p>
          <a:p>
            <a:pPr marL="457200" indent="-457200">
              <a:buFont typeface="Arial" panose="020B0604020202020204" pitchFamily="34" charset="0"/>
              <a:buChar char="•"/>
            </a:pPr>
            <a:r>
              <a:rPr lang="en-US" sz="2900" dirty="0" smtClean="0">
                <a:latin typeface="+mn-lt"/>
              </a:rPr>
              <a:t>Even </a:t>
            </a:r>
            <a:r>
              <a:rPr lang="en-US" sz="2900" dirty="0">
                <a:latin typeface="+mn-lt"/>
              </a:rPr>
              <a:t>on a relatively mild 65–75°F day, </a:t>
            </a:r>
            <a:r>
              <a:rPr lang="en-US" sz="2900" dirty="0" smtClean="0">
                <a:latin typeface="+mn-lt"/>
              </a:rPr>
              <a:t>just 15–20 </a:t>
            </a:r>
            <a:r>
              <a:rPr lang="en-US" sz="2900" dirty="0">
                <a:latin typeface="+mn-lt"/>
              </a:rPr>
              <a:t>minutes of enclosure in a parked car can be enough to bring on a case of heat stroke in a dog.</a:t>
            </a:r>
          </a:p>
          <a:p>
            <a:endParaRPr lang="en-US" dirty="0"/>
          </a:p>
        </p:txBody>
      </p:sp>
    </p:spTree>
    <p:extLst>
      <p:ext uri="{BB962C8B-B14F-4D97-AF65-F5344CB8AC3E}">
        <p14:creationId xmlns:p14="http://schemas.microsoft.com/office/powerpoint/2010/main" val="21940301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7650" y="95250"/>
            <a:ext cx="8686800" cy="1143000"/>
          </a:xfrm>
        </p:spPr>
        <p:txBody>
          <a:bodyPr>
            <a:normAutofit/>
          </a:bodyPr>
          <a:lstStyle/>
          <a:p>
            <a:r>
              <a:rPr lang="en-US" b="1" dirty="0" smtClean="0"/>
              <a:t>Student Task: </a:t>
            </a:r>
            <a:r>
              <a:rPr lang="en-US" dirty="0" smtClean="0"/>
              <a:t>Pet Car Alarm</a:t>
            </a:r>
            <a:endParaRPr lang="en-US" dirty="0"/>
          </a:p>
        </p:txBody>
      </p:sp>
      <p:sp>
        <p:nvSpPr>
          <p:cNvPr id="6" name="Content Placeholder 5"/>
          <p:cNvSpPr>
            <a:spLocks noGrp="1"/>
          </p:cNvSpPr>
          <p:nvPr>
            <p:ph idx="1"/>
          </p:nvPr>
        </p:nvSpPr>
        <p:spPr>
          <a:xfrm>
            <a:off x="457200" y="1467293"/>
            <a:ext cx="8229600" cy="4476307"/>
          </a:xfrm>
        </p:spPr>
        <p:txBody>
          <a:bodyPr>
            <a:noAutofit/>
          </a:bodyPr>
          <a:lstStyle/>
          <a:p>
            <a:pPr marL="0" lvl="1" indent="0">
              <a:buNone/>
            </a:pPr>
            <a:r>
              <a:rPr lang="en-US" sz="2400" dirty="0" smtClean="0"/>
              <a:t>1. Write a program that controls an output (</a:t>
            </a:r>
            <a:r>
              <a:rPr lang="en-US" sz="2400" dirty="0"/>
              <a:t>Sound, Color and/or </a:t>
            </a:r>
            <a:r>
              <a:rPr lang="en-US" sz="2400" dirty="0" err="1"/>
              <a:t>Disp</a:t>
            </a:r>
            <a:r>
              <a:rPr lang="en-US" sz="2400" dirty="0"/>
              <a:t>) </a:t>
            </a:r>
            <a:r>
              <a:rPr lang="en-US" sz="2400" dirty="0" smtClean="0"/>
              <a:t>when the temperature (input) </a:t>
            </a:r>
            <a:r>
              <a:rPr lang="en-US" sz="2400" dirty="0"/>
              <a:t>gets too </a:t>
            </a:r>
            <a:r>
              <a:rPr lang="en-US" sz="2400" dirty="0" smtClean="0"/>
              <a:t>high</a:t>
            </a:r>
            <a:endParaRPr lang="en-US" sz="2000" dirty="0" smtClean="0"/>
          </a:p>
          <a:p>
            <a:pPr marL="857250" lvl="2" indent="-457200">
              <a:buFont typeface="+mj-lt"/>
              <a:buAutoNum type="arabicPeriod"/>
            </a:pPr>
            <a:r>
              <a:rPr lang="en-US" dirty="0" smtClean="0"/>
              <a:t>Before starting to program, </a:t>
            </a:r>
            <a:r>
              <a:rPr lang="en-US" b="1" dirty="0" smtClean="0"/>
              <a:t>define the problem</a:t>
            </a:r>
            <a:r>
              <a:rPr lang="en-US" dirty="0" smtClean="0"/>
              <a:t>.</a:t>
            </a:r>
          </a:p>
          <a:p>
            <a:pPr marL="1314450" lvl="3" indent="-457200"/>
            <a:r>
              <a:rPr lang="en-US" dirty="0" smtClean="0"/>
              <a:t>What </a:t>
            </a:r>
            <a:r>
              <a:rPr lang="en-US" dirty="0"/>
              <a:t>would be a good threshold temperature to use to turn on your </a:t>
            </a:r>
            <a:r>
              <a:rPr lang="en-US" dirty="0" smtClean="0"/>
              <a:t>signal?</a:t>
            </a:r>
          </a:p>
          <a:p>
            <a:pPr marL="1314450" lvl="4" indent="0">
              <a:buNone/>
            </a:pPr>
            <a:r>
              <a:rPr lang="en-US" dirty="0" smtClean="0"/>
              <a:t>What </a:t>
            </a:r>
            <a:r>
              <a:rPr lang="en-US" dirty="0"/>
              <a:t>are the reasons for your </a:t>
            </a:r>
            <a:r>
              <a:rPr lang="en-US" dirty="0" smtClean="0"/>
              <a:t>choice?</a:t>
            </a:r>
          </a:p>
          <a:p>
            <a:pPr marL="1314450" lvl="4" indent="0">
              <a:buNone/>
            </a:pPr>
            <a:r>
              <a:rPr lang="en-US" dirty="0" smtClean="0"/>
              <a:t>What </a:t>
            </a:r>
            <a:r>
              <a:rPr lang="en-US" dirty="0"/>
              <a:t>are some ways that you can raise the temperature sensor reading?</a:t>
            </a:r>
          </a:p>
        </p:txBody>
      </p:sp>
    </p:spTree>
    <p:extLst>
      <p:ext uri="{BB962C8B-B14F-4D97-AF65-F5344CB8AC3E}">
        <p14:creationId xmlns:p14="http://schemas.microsoft.com/office/powerpoint/2010/main" val="291621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75" y="76200"/>
            <a:ext cx="8686800" cy="1143000"/>
          </a:xfrm>
        </p:spPr>
        <p:txBody>
          <a:bodyPr>
            <a:normAutofit/>
          </a:bodyPr>
          <a:lstStyle/>
          <a:p>
            <a:r>
              <a:rPr lang="en-US" b="1" dirty="0"/>
              <a:t>Student Task: </a:t>
            </a:r>
            <a:r>
              <a:rPr lang="en-US" dirty="0" smtClean="0"/>
              <a:t>Pet Car Alarm</a:t>
            </a:r>
            <a:endParaRPr lang="en-US" dirty="0"/>
          </a:p>
        </p:txBody>
      </p:sp>
      <p:sp>
        <p:nvSpPr>
          <p:cNvPr id="5" name="Content Placeholder 4"/>
          <p:cNvSpPr>
            <a:spLocks noGrp="1"/>
          </p:cNvSpPr>
          <p:nvPr>
            <p:ph idx="1"/>
          </p:nvPr>
        </p:nvSpPr>
        <p:spPr>
          <a:xfrm>
            <a:off x="457200" y="1219200"/>
            <a:ext cx="8229600" cy="4724400"/>
          </a:xfrm>
        </p:spPr>
        <p:txBody>
          <a:bodyPr>
            <a:normAutofit/>
          </a:bodyPr>
          <a:lstStyle/>
          <a:p>
            <a:pPr marL="0" indent="0">
              <a:buNone/>
            </a:pPr>
            <a:r>
              <a:rPr lang="en-US" sz="2800" dirty="0" smtClean="0"/>
              <a:t>2. </a:t>
            </a:r>
            <a:r>
              <a:rPr lang="en-US" sz="2800" b="1" dirty="0" smtClean="0"/>
              <a:t>Develop the Solution</a:t>
            </a:r>
            <a:r>
              <a:rPr lang="en-US" sz="2800" dirty="0" smtClean="0"/>
              <a:t>: Write down the steps before programming. Use this template: </a:t>
            </a:r>
          </a:p>
        </p:txBody>
      </p:sp>
      <p:graphicFrame>
        <p:nvGraphicFramePr>
          <p:cNvPr id="4" name="Content Placeholder 9"/>
          <p:cNvGraphicFramePr>
            <a:graphicFrameLocks/>
          </p:cNvGraphicFramePr>
          <p:nvPr>
            <p:extLst>
              <p:ext uri="{D42A27DB-BD31-4B8C-83A1-F6EECF244321}">
                <p14:modId xmlns:p14="http://schemas.microsoft.com/office/powerpoint/2010/main" val="3037951451"/>
              </p:ext>
            </p:extLst>
          </p:nvPr>
        </p:nvGraphicFramePr>
        <p:xfrm>
          <a:off x="637952" y="2402957"/>
          <a:ext cx="7899992" cy="3646618"/>
        </p:xfrm>
        <a:graphic>
          <a:graphicData uri="http://schemas.openxmlformats.org/drawingml/2006/table">
            <a:tbl>
              <a:tblPr firstRow="1" bandRow="1">
                <a:tableStyleId>{0505E3EF-67EA-436B-97B2-0124C06EBD24}</a:tableStyleId>
              </a:tblPr>
              <a:tblGrid>
                <a:gridCol w="3949996"/>
                <a:gridCol w="3949996"/>
              </a:tblGrid>
              <a:tr h="724588">
                <a:tc>
                  <a:txBody>
                    <a:bodyPr/>
                    <a:lstStyle/>
                    <a:p>
                      <a:r>
                        <a:rPr lang="en-US" dirty="0" smtClean="0"/>
                        <a:t>Important steps</a:t>
                      </a:r>
                      <a:r>
                        <a:rPr lang="en-US" baseline="0" dirty="0" smtClean="0"/>
                        <a:t> in your program</a:t>
                      </a:r>
                      <a:endParaRPr lang="en-US" dirty="0"/>
                    </a:p>
                  </a:txBody>
                  <a:tcPr/>
                </a:tc>
                <a:tc>
                  <a:txBody>
                    <a:bodyPr/>
                    <a:lstStyle/>
                    <a:p>
                      <a:r>
                        <a:rPr lang="en-US" dirty="0" smtClean="0"/>
                        <a:t>TI-Basic commands to implement</a:t>
                      </a:r>
                      <a:r>
                        <a:rPr lang="en-US" baseline="0" dirty="0" smtClean="0"/>
                        <a:t> steps in your program</a:t>
                      </a:r>
                      <a:endParaRPr lang="en-US" dirty="0"/>
                    </a:p>
                  </a:txBody>
                  <a:tcPr/>
                </a:tc>
              </a:tr>
              <a:tr h="584406">
                <a:tc>
                  <a:txBody>
                    <a:bodyPr/>
                    <a:lstStyle/>
                    <a:p>
                      <a:r>
                        <a:rPr lang="en-US" dirty="0" smtClean="0"/>
                        <a:t>1.</a:t>
                      </a:r>
                      <a:endParaRPr lang="en-US" dirty="0"/>
                    </a:p>
                  </a:txBody>
                  <a:tcPr/>
                </a:tc>
                <a:tc>
                  <a:txBody>
                    <a:bodyPr/>
                    <a:lstStyle/>
                    <a:p>
                      <a:endParaRPr lang="en-US"/>
                    </a:p>
                  </a:txBody>
                  <a:tcPr/>
                </a:tc>
              </a:tr>
              <a:tr h="584406">
                <a:tc>
                  <a:txBody>
                    <a:bodyPr/>
                    <a:lstStyle/>
                    <a:p>
                      <a:r>
                        <a:rPr lang="en-US" dirty="0" smtClean="0"/>
                        <a:t>2.</a:t>
                      </a:r>
                      <a:endParaRPr lang="en-US" dirty="0"/>
                    </a:p>
                  </a:txBody>
                  <a:tcPr/>
                </a:tc>
                <a:tc>
                  <a:txBody>
                    <a:bodyPr/>
                    <a:lstStyle/>
                    <a:p>
                      <a:endParaRPr lang="en-US"/>
                    </a:p>
                  </a:txBody>
                  <a:tcPr/>
                </a:tc>
              </a:tr>
              <a:tr h="584406">
                <a:tc>
                  <a:txBody>
                    <a:bodyPr/>
                    <a:lstStyle/>
                    <a:p>
                      <a:r>
                        <a:rPr lang="en-US" dirty="0" smtClean="0"/>
                        <a:t>3.</a:t>
                      </a:r>
                      <a:endParaRPr lang="en-US" dirty="0"/>
                    </a:p>
                  </a:txBody>
                  <a:tcPr/>
                </a:tc>
                <a:tc>
                  <a:txBody>
                    <a:bodyPr/>
                    <a:lstStyle/>
                    <a:p>
                      <a:endParaRPr lang="en-US"/>
                    </a:p>
                  </a:txBody>
                  <a:tcPr/>
                </a:tc>
              </a:tr>
              <a:tr h="584406">
                <a:tc>
                  <a:txBody>
                    <a:bodyPr/>
                    <a:lstStyle/>
                    <a:p>
                      <a:r>
                        <a:rPr lang="en-US" dirty="0" smtClean="0"/>
                        <a:t>4.</a:t>
                      </a:r>
                      <a:endParaRPr lang="en-US" dirty="0"/>
                    </a:p>
                  </a:txBody>
                  <a:tcPr/>
                </a:tc>
                <a:tc>
                  <a:txBody>
                    <a:bodyPr/>
                    <a:lstStyle/>
                    <a:p>
                      <a:endParaRPr lang="en-US"/>
                    </a:p>
                  </a:txBody>
                  <a:tcPr/>
                </a:tc>
              </a:tr>
              <a:tr h="584406">
                <a:tc>
                  <a:txBody>
                    <a:bodyPr/>
                    <a:lstStyle/>
                    <a:p>
                      <a:r>
                        <a:rPr lang="en-US" dirty="0" smtClean="0"/>
                        <a:t>5</a:t>
                      </a:r>
                      <a:r>
                        <a:rPr lang="mr-IN" dirty="0" smtClean="0"/>
                        <a:t>…</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406545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5461000"/>
          </a:xfrm>
        </p:spPr>
        <p:txBody>
          <a:bodyPr>
            <a:normAutofit fontScale="70000" lnSpcReduction="20000"/>
          </a:bodyPr>
          <a:lstStyle/>
          <a:p>
            <a:pPr>
              <a:lnSpc>
                <a:spcPct val="120000"/>
              </a:lnSpc>
            </a:pPr>
            <a:r>
              <a:rPr lang="en-US" dirty="0"/>
              <a:t>What inputs do you need for your car alarm system</a:t>
            </a:r>
            <a:r>
              <a:rPr lang="en-US" dirty="0" smtClean="0"/>
              <a:t>? (</a:t>
            </a:r>
            <a:r>
              <a:rPr lang="en-US" dirty="0"/>
              <a:t>Think about what you need to measure and the types of devices that you need to take the measurements</a:t>
            </a:r>
            <a:r>
              <a:rPr lang="en-US" dirty="0" smtClean="0"/>
              <a:t>.)</a:t>
            </a:r>
          </a:p>
          <a:p>
            <a:pPr>
              <a:lnSpc>
                <a:spcPct val="120000"/>
              </a:lnSpc>
            </a:pPr>
            <a:r>
              <a:rPr lang="en-US" dirty="0" smtClean="0"/>
              <a:t>What </a:t>
            </a:r>
            <a:r>
              <a:rPr lang="en-US" dirty="0"/>
              <a:t>values for each of the inputs should cause the alarm to </a:t>
            </a:r>
            <a:r>
              <a:rPr lang="en-US" dirty="0" smtClean="0"/>
              <a:t>activate?</a:t>
            </a:r>
          </a:p>
          <a:p>
            <a:pPr>
              <a:lnSpc>
                <a:spcPct val="120000"/>
              </a:lnSpc>
            </a:pPr>
            <a:r>
              <a:rPr lang="en-US" dirty="0" smtClean="0"/>
              <a:t>What </a:t>
            </a:r>
            <a:r>
              <a:rPr lang="en-US" dirty="0"/>
              <a:t>are the reasons for the values that you chose?</a:t>
            </a:r>
          </a:p>
          <a:p>
            <a:pPr>
              <a:lnSpc>
                <a:spcPct val="120000"/>
              </a:lnSpc>
            </a:pPr>
            <a:r>
              <a:rPr lang="en-US" dirty="0" smtClean="0"/>
              <a:t>When </a:t>
            </a:r>
            <a:r>
              <a:rPr lang="en-US" dirty="0"/>
              <a:t>the alarm is activated, what do you want to happen?</a:t>
            </a:r>
          </a:p>
          <a:p>
            <a:pPr>
              <a:lnSpc>
                <a:spcPct val="120000"/>
              </a:lnSpc>
            </a:pPr>
            <a:r>
              <a:rPr lang="en-US" dirty="0" smtClean="0"/>
              <a:t>What </a:t>
            </a:r>
            <a:r>
              <a:rPr lang="en-US" dirty="0"/>
              <a:t>outputs will your car alarm system need</a:t>
            </a:r>
            <a:r>
              <a:rPr lang="en-US" dirty="0" smtClean="0"/>
              <a:t>?</a:t>
            </a:r>
          </a:p>
          <a:p>
            <a:pPr>
              <a:lnSpc>
                <a:spcPct val="120000"/>
              </a:lnSpc>
            </a:pPr>
            <a:r>
              <a:rPr lang="en-US" dirty="0"/>
              <a:t>What values or patterns of values will you use for your outputs? (Think about what will catch the attention of people passing by. Also, think about what will help change the environment in the car</a:t>
            </a:r>
            <a:r>
              <a:rPr lang="en-US" dirty="0" smtClean="0"/>
              <a:t>.)</a:t>
            </a:r>
          </a:p>
          <a:p>
            <a:pPr>
              <a:lnSpc>
                <a:spcPct val="120000"/>
              </a:lnSpc>
            </a:pPr>
            <a:r>
              <a:rPr lang="en-US" dirty="0" smtClean="0"/>
              <a:t>Where will each input and output device be plugged in to the TI Innovator </a:t>
            </a:r>
            <a:r>
              <a:rPr lang="en-US" dirty="0"/>
              <a:t>H</a:t>
            </a:r>
            <a:r>
              <a:rPr lang="en-US" dirty="0" smtClean="0"/>
              <a:t>ub</a:t>
            </a:r>
            <a:endParaRPr lang="en-US" dirty="0"/>
          </a:p>
          <a:p>
            <a:pPr marL="0" indent="0">
              <a:buNone/>
            </a:pPr>
            <a:endParaRPr lang="en-US" sz="2800" dirty="0" smtClean="0"/>
          </a:p>
        </p:txBody>
      </p:sp>
      <p:sp>
        <p:nvSpPr>
          <p:cNvPr id="6" name="Title 4"/>
          <p:cNvSpPr txBox="1">
            <a:spLocks/>
          </p:cNvSpPr>
          <p:nvPr/>
        </p:nvSpPr>
        <p:spPr>
          <a:xfrm>
            <a:off x="229043" y="155943"/>
            <a:ext cx="859110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accent1"/>
                </a:solidFill>
                <a:latin typeface="+mj-lt"/>
                <a:ea typeface="+mj-ea"/>
                <a:cs typeface="Myriad Pro"/>
              </a:defRPr>
            </a:lvl1pPr>
          </a:lstStyle>
          <a:p>
            <a:r>
              <a:rPr lang="en-US" sz="3600" b="1" dirty="0" smtClean="0"/>
              <a:t>Things to Consider:</a:t>
            </a:r>
            <a:endParaRPr lang="en-US" sz="3600" dirty="0"/>
          </a:p>
        </p:txBody>
      </p:sp>
    </p:spTree>
    <p:extLst>
      <p:ext uri="{BB962C8B-B14F-4D97-AF65-F5344CB8AC3E}">
        <p14:creationId xmlns:p14="http://schemas.microsoft.com/office/powerpoint/2010/main" val="37340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7200" y="1535113"/>
            <a:ext cx="4040188" cy="4591050"/>
          </a:xfrm>
        </p:spPr>
        <p:txBody>
          <a:bodyPr>
            <a:normAutofit/>
          </a:bodyPr>
          <a:lstStyle/>
          <a:p>
            <a:pPr>
              <a:buFont typeface="Arial" panose="020B0604020202020204" pitchFamily="34" charset="0"/>
              <a:buChar char="•"/>
            </a:pPr>
            <a:r>
              <a:rPr lang="en-US" sz="2800" dirty="0"/>
              <a:t>Create your own flowchart for this </a:t>
            </a:r>
            <a:r>
              <a:rPr lang="en-US" sz="2800" dirty="0" smtClean="0"/>
              <a:t>project.</a:t>
            </a:r>
            <a:endParaRPr lang="en-US" sz="2800" dirty="0"/>
          </a:p>
          <a:p>
            <a:pPr>
              <a:buFont typeface="Arial" panose="020B0604020202020204" pitchFamily="34" charset="0"/>
              <a:buChar char="•"/>
            </a:pPr>
            <a:r>
              <a:rPr lang="en-US" sz="2800" dirty="0"/>
              <a:t>Compare your flowchart with another group.  What are the similarities and differences</a:t>
            </a:r>
            <a:r>
              <a:rPr lang="en-US" sz="2800" dirty="0" smtClean="0"/>
              <a:t>?</a:t>
            </a:r>
            <a:endParaRPr lang="en-US" sz="2800" dirty="0"/>
          </a:p>
          <a:p>
            <a:pPr>
              <a:buFont typeface="Arial" panose="020B0604020202020204" pitchFamily="34" charset="0"/>
              <a:buChar char="•"/>
            </a:pPr>
            <a:r>
              <a:rPr lang="en-US" sz="2800" dirty="0"/>
              <a:t>Adjust your </a:t>
            </a:r>
            <a:r>
              <a:rPr lang="en-US" sz="2800" dirty="0" smtClean="0"/>
              <a:t>flowchart, </a:t>
            </a:r>
            <a:r>
              <a:rPr lang="en-US" sz="2800" dirty="0"/>
              <a:t>if </a:t>
            </a:r>
            <a:r>
              <a:rPr lang="en-US" sz="2800" dirty="0" smtClean="0"/>
              <a:t>necessary.</a:t>
            </a:r>
            <a:endParaRPr lang="en-US" sz="2800" dirty="0"/>
          </a:p>
          <a:p>
            <a:endParaRPr lang="en-US" dirty="0"/>
          </a:p>
        </p:txBody>
      </p:sp>
      <p:pic>
        <p:nvPicPr>
          <p:cNvPr id="9" name="Picture 2" descr="ii_jh9oiq3y0_1636b1308afb39d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08537" y="1820491"/>
            <a:ext cx="37147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p:txBody>
          <a:bodyPr/>
          <a:lstStyle/>
          <a:p>
            <a:r>
              <a:rPr lang="en-US" dirty="0" smtClean="0"/>
              <a:t>Using a flowchart to plan:</a:t>
            </a:r>
            <a:endParaRPr lang="en-US" dirty="0"/>
          </a:p>
        </p:txBody>
      </p:sp>
    </p:spTree>
    <p:extLst>
      <p:ext uri="{BB962C8B-B14F-4D97-AF65-F5344CB8AC3E}">
        <p14:creationId xmlns:p14="http://schemas.microsoft.com/office/powerpoint/2010/main" val="411512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Hint: When should the alarm be activated?</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84379099"/>
              </p:ext>
            </p:extLst>
          </p:nvPr>
        </p:nvGraphicFramePr>
        <p:xfrm>
          <a:off x="1589466" y="1361468"/>
          <a:ext cx="6096000" cy="1925320"/>
        </p:xfrm>
        <a:graphic>
          <a:graphicData uri="http://schemas.openxmlformats.org/drawingml/2006/table">
            <a:tbl>
              <a:tblPr firstRow="1" firstCol="1" bandRow="1">
                <a:tableStyleId>{F5AB1C69-6EDB-4FF4-983F-18BD219EF322}</a:tableStyleId>
              </a:tblPr>
              <a:tblGrid>
                <a:gridCol w="2032000"/>
                <a:gridCol w="2032000"/>
                <a:gridCol w="2032000"/>
              </a:tblGrid>
              <a:tr h="370840">
                <a:tc>
                  <a:txBody>
                    <a:bodyPr/>
                    <a:lstStyle/>
                    <a:p>
                      <a:endParaRPr lang="en-US" dirty="0"/>
                    </a:p>
                  </a:txBody>
                  <a:tcPr>
                    <a:solidFill>
                      <a:schemeClr val="bg1">
                        <a:lumMod val="85000"/>
                      </a:schemeClr>
                    </a:solidFill>
                  </a:tcPr>
                </a:tc>
                <a:tc>
                  <a:txBody>
                    <a:bodyPr/>
                    <a:lstStyle/>
                    <a:p>
                      <a:r>
                        <a:rPr lang="en-US" dirty="0" smtClean="0">
                          <a:solidFill>
                            <a:schemeClr val="tx2"/>
                          </a:solidFill>
                        </a:rPr>
                        <a:t>Pet</a:t>
                      </a:r>
                      <a:r>
                        <a:rPr lang="en-US" baseline="0" dirty="0" smtClean="0">
                          <a:solidFill>
                            <a:schemeClr val="tx2"/>
                          </a:solidFill>
                        </a:rPr>
                        <a:t> not in car</a:t>
                      </a:r>
                      <a:endParaRPr lang="en-US" dirty="0">
                        <a:solidFill>
                          <a:schemeClr val="tx2"/>
                        </a:solidFill>
                      </a:endParaRPr>
                    </a:p>
                  </a:txBody>
                  <a:tcPr>
                    <a:solidFill>
                      <a:schemeClr val="bg1">
                        <a:lumMod val="85000"/>
                      </a:schemeClr>
                    </a:solidFill>
                  </a:tcPr>
                </a:tc>
                <a:tc>
                  <a:txBody>
                    <a:bodyPr/>
                    <a:lstStyle/>
                    <a:p>
                      <a:r>
                        <a:rPr lang="en-US" dirty="0" smtClean="0">
                          <a:solidFill>
                            <a:schemeClr val="tx2"/>
                          </a:solidFill>
                        </a:rPr>
                        <a:t>Pet in car</a:t>
                      </a:r>
                      <a:endParaRPr lang="en-US" dirty="0">
                        <a:solidFill>
                          <a:schemeClr val="tx2"/>
                        </a:solidFill>
                      </a:endParaRPr>
                    </a:p>
                  </a:txBody>
                  <a:tcPr>
                    <a:solidFill>
                      <a:schemeClr val="bg1">
                        <a:lumMod val="85000"/>
                      </a:schemeClr>
                    </a:solidFill>
                  </a:tcPr>
                </a:tc>
              </a:tr>
              <a:tr h="370840">
                <a:tc>
                  <a:txBody>
                    <a:bodyPr/>
                    <a:lstStyle/>
                    <a:p>
                      <a:r>
                        <a:rPr lang="en-US" dirty="0" smtClean="0">
                          <a:solidFill>
                            <a:schemeClr val="tx2"/>
                          </a:solidFill>
                        </a:rPr>
                        <a:t>Temperature</a:t>
                      </a:r>
                      <a:r>
                        <a:rPr lang="en-US" baseline="0" dirty="0" smtClean="0">
                          <a:solidFill>
                            <a:schemeClr val="tx2"/>
                          </a:solidFill>
                        </a:rPr>
                        <a:t> in car is too hot</a:t>
                      </a:r>
                      <a:endParaRPr lang="en-US" dirty="0">
                        <a:solidFill>
                          <a:schemeClr val="tx2"/>
                        </a:solidFill>
                      </a:endParaRPr>
                    </a:p>
                  </a:txBody>
                  <a:tcPr>
                    <a:solidFill>
                      <a:schemeClr val="bg1">
                        <a:lumMod val="85000"/>
                      </a:schemeClr>
                    </a:solidFill>
                  </a:tcPr>
                </a:tc>
                <a:tc>
                  <a:txBody>
                    <a:bodyPr/>
                    <a:lstStyle/>
                    <a:p>
                      <a:endParaRPr lang="en-US"/>
                    </a:p>
                  </a:txBody>
                  <a:tcPr>
                    <a:solidFill>
                      <a:schemeClr val="bg1">
                        <a:lumMod val="85000"/>
                      </a:schemeClr>
                    </a:solidFill>
                  </a:tcPr>
                </a:tc>
                <a:tc>
                  <a:txBody>
                    <a:bodyPr/>
                    <a:lstStyle/>
                    <a:p>
                      <a:endParaRPr lang="en-US"/>
                    </a:p>
                  </a:txBody>
                  <a:tcPr>
                    <a:solidFill>
                      <a:schemeClr val="bg1">
                        <a:lumMod val="85000"/>
                      </a:schemeClr>
                    </a:solidFill>
                  </a:tcPr>
                </a:tc>
              </a:tr>
              <a:tr h="370840">
                <a:tc>
                  <a:txBody>
                    <a:bodyPr/>
                    <a:lstStyle/>
                    <a:p>
                      <a:r>
                        <a:rPr lang="en-US" dirty="0" smtClean="0">
                          <a:solidFill>
                            <a:schemeClr val="tx2"/>
                          </a:solidFill>
                        </a:rPr>
                        <a:t>Temperature in car is not too hot</a:t>
                      </a:r>
                      <a:endParaRPr lang="en-US" dirty="0">
                        <a:solidFill>
                          <a:schemeClr val="tx2"/>
                        </a:solidFill>
                      </a:endParaRPr>
                    </a:p>
                  </a:txBody>
                  <a:tcPr>
                    <a:solidFill>
                      <a:schemeClr val="bg1">
                        <a:lumMod val="85000"/>
                      </a:schemeClr>
                    </a:solidFill>
                  </a:tcPr>
                </a:tc>
                <a:tc>
                  <a:txBody>
                    <a:bodyPr/>
                    <a:lstStyle/>
                    <a:p>
                      <a:endParaRPr lang="en-US"/>
                    </a:p>
                  </a:txBody>
                  <a:tcPr>
                    <a:solidFill>
                      <a:schemeClr val="bg1">
                        <a:lumMod val="85000"/>
                      </a:schemeClr>
                    </a:solidFill>
                  </a:tcPr>
                </a:tc>
                <a:tc>
                  <a:txBody>
                    <a:bodyPr/>
                    <a:lstStyle/>
                    <a:p>
                      <a:endParaRPr lang="en-US" dirty="0"/>
                    </a:p>
                  </a:txBody>
                  <a:tcPr>
                    <a:solidFill>
                      <a:schemeClr val="bg1">
                        <a:lumMod val="85000"/>
                      </a:schemeClr>
                    </a:solidFill>
                  </a:tcPr>
                </a:tc>
              </a:tr>
            </a:tbl>
          </a:graphicData>
        </a:graphic>
      </p:graphicFrame>
      <p:sp>
        <p:nvSpPr>
          <p:cNvPr id="6" name="TextBox 5"/>
          <p:cNvSpPr txBox="1"/>
          <p:nvPr/>
        </p:nvSpPr>
        <p:spPr>
          <a:xfrm>
            <a:off x="249794" y="3415790"/>
            <a:ext cx="7513595" cy="1846659"/>
          </a:xfrm>
          <a:prstGeom prst="rect">
            <a:avLst/>
          </a:prstGeom>
          <a:noFill/>
          <a:ln>
            <a:solidFill>
              <a:schemeClr val="bg1">
                <a:lumMod val="85000"/>
              </a:schemeClr>
            </a:solidFill>
          </a:ln>
        </p:spPr>
        <p:txBody>
          <a:bodyPr wrap="none" rtlCol="0">
            <a:spAutoFit/>
          </a:bodyPr>
          <a:lstStyle/>
          <a:p>
            <a:r>
              <a:rPr lang="en-US" b="1" dirty="0" smtClean="0"/>
              <a:t>Questions</a:t>
            </a:r>
            <a:endParaRPr lang="en-US" sz="1600" dirty="0" smtClean="0"/>
          </a:p>
          <a:p>
            <a:pPr marL="342900" indent="-342900">
              <a:buAutoNum type="arabicPeriod"/>
            </a:pPr>
            <a:r>
              <a:rPr lang="en-US" sz="1600" dirty="0" smtClean="0"/>
              <a:t>Label each of the four cells with “alarm” or “not alarm”</a:t>
            </a:r>
          </a:p>
          <a:p>
            <a:pPr marL="342900" indent="-342900">
              <a:buAutoNum type="arabicPeriod"/>
            </a:pPr>
            <a:r>
              <a:rPr lang="en-US" sz="1600" dirty="0" smtClean="0"/>
              <a:t>What are the reasons for your labels?</a:t>
            </a:r>
          </a:p>
          <a:p>
            <a:pPr marL="342900" indent="-342900">
              <a:buAutoNum type="arabicPeriod"/>
            </a:pPr>
            <a:r>
              <a:rPr lang="en-US" sz="1600" dirty="0" smtClean="0"/>
              <a:t>What temperature value reading (T) should cause the alarm to activate? </a:t>
            </a:r>
          </a:p>
          <a:p>
            <a:pPr marL="800100" lvl="1" indent="-342900">
              <a:buFont typeface="Arial" panose="020B0604020202020204" pitchFamily="34" charset="0"/>
              <a:buChar char="•"/>
            </a:pPr>
            <a:r>
              <a:rPr lang="en-US" sz="1600" dirty="0" smtClean="0"/>
              <a:t>Will T be measured in F or C? Use the formula to convert. </a:t>
            </a:r>
          </a:p>
          <a:p>
            <a:pPr marL="342900" indent="-342900">
              <a:buAutoNum type="arabicPeriod"/>
            </a:pPr>
            <a:r>
              <a:rPr lang="en-US" sz="1600" dirty="0" smtClean="0"/>
              <a:t>What magnetic sensor value reading (M) should cause the alarm to activate?</a:t>
            </a:r>
          </a:p>
          <a:p>
            <a:pPr marL="342900" indent="-342900">
              <a:buAutoNum type="arabicPeriod"/>
            </a:pPr>
            <a:r>
              <a:rPr lang="en-US" sz="1600" dirty="0" smtClean="0"/>
              <a:t>Fill in the values needed to complete the If-Then-Else statement below.</a:t>
            </a:r>
            <a:endParaRPr lang="en-US" sz="1600" dirty="0"/>
          </a:p>
        </p:txBody>
      </p:sp>
      <p:sp>
        <p:nvSpPr>
          <p:cNvPr id="7" name="TextBox 6"/>
          <p:cNvSpPr txBox="1"/>
          <p:nvPr/>
        </p:nvSpPr>
        <p:spPr>
          <a:xfrm>
            <a:off x="6189377" y="961661"/>
            <a:ext cx="1031051" cy="369332"/>
          </a:xfrm>
          <a:prstGeom prst="rect">
            <a:avLst/>
          </a:prstGeom>
          <a:noFill/>
        </p:spPr>
        <p:txBody>
          <a:bodyPr wrap="none" rtlCol="0">
            <a:spAutoFit/>
          </a:bodyPr>
          <a:lstStyle/>
          <a:p>
            <a:r>
              <a:rPr lang="en-US" dirty="0"/>
              <a:t>M</a:t>
            </a:r>
            <a:r>
              <a:rPr lang="en-US" dirty="0" smtClean="0"/>
              <a:t> &lt; ___</a:t>
            </a:r>
            <a:endParaRPr lang="en-US" dirty="0"/>
          </a:p>
        </p:txBody>
      </p:sp>
      <p:sp>
        <p:nvSpPr>
          <p:cNvPr id="8" name="TextBox 7"/>
          <p:cNvSpPr txBox="1"/>
          <p:nvPr/>
        </p:nvSpPr>
        <p:spPr>
          <a:xfrm>
            <a:off x="3899639" y="961661"/>
            <a:ext cx="1018227" cy="369332"/>
          </a:xfrm>
          <a:prstGeom prst="rect">
            <a:avLst/>
          </a:prstGeom>
          <a:noFill/>
        </p:spPr>
        <p:txBody>
          <a:bodyPr wrap="none" rtlCol="0">
            <a:spAutoFit/>
          </a:bodyPr>
          <a:lstStyle/>
          <a:p>
            <a:r>
              <a:rPr lang="en-US" dirty="0"/>
              <a:t>M</a:t>
            </a:r>
            <a:r>
              <a:rPr lang="en-US" dirty="0" smtClean="0"/>
              <a:t> ≥ ___</a:t>
            </a:r>
            <a:endParaRPr lang="en-US" dirty="0"/>
          </a:p>
        </p:txBody>
      </p:sp>
      <p:sp>
        <p:nvSpPr>
          <p:cNvPr id="9" name="TextBox 8"/>
          <p:cNvSpPr txBox="1"/>
          <p:nvPr/>
        </p:nvSpPr>
        <p:spPr>
          <a:xfrm>
            <a:off x="249794" y="1681732"/>
            <a:ext cx="969699" cy="369332"/>
          </a:xfrm>
          <a:prstGeom prst="rect">
            <a:avLst/>
          </a:prstGeom>
          <a:noFill/>
        </p:spPr>
        <p:txBody>
          <a:bodyPr wrap="none" rtlCol="0">
            <a:spAutoFit/>
          </a:bodyPr>
          <a:lstStyle/>
          <a:p>
            <a:r>
              <a:rPr lang="en-US" dirty="0"/>
              <a:t>T</a:t>
            </a:r>
            <a:r>
              <a:rPr lang="en-US" dirty="0" smtClean="0"/>
              <a:t> &gt; ___</a:t>
            </a:r>
            <a:endParaRPr lang="en-US" dirty="0"/>
          </a:p>
        </p:txBody>
      </p:sp>
      <p:sp>
        <p:nvSpPr>
          <p:cNvPr id="10" name="TextBox 9"/>
          <p:cNvSpPr txBox="1"/>
          <p:nvPr/>
        </p:nvSpPr>
        <p:spPr>
          <a:xfrm>
            <a:off x="249794" y="2643136"/>
            <a:ext cx="1031051" cy="369332"/>
          </a:xfrm>
          <a:prstGeom prst="rect">
            <a:avLst/>
          </a:prstGeom>
          <a:noFill/>
        </p:spPr>
        <p:txBody>
          <a:bodyPr wrap="none" rtlCol="0">
            <a:spAutoFit/>
          </a:bodyPr>
          <a:lstStyle/>
          <a:p>
            <a:r>
              <a:rPr lang="en-US" dirty="0"/>
              <a:t>T</a:t>
            </a:r>
            <a:r>
              <a:rPr lang="en-US" dirty="0" smtClean="0"/>
              <a:t>  ≤ ___</a:t>
            </a:r>
            <a:endParaRPr lang="en-US" dirty="0"/>
          </a:p>
        </p:txBody>
      </p:sp>
      <p:sp>
        <p:nvSpPr>
          <p:cNvPr id="11" name="Rectangle 10"/>
          <p:cNvSpPr/>
          <p:nvPr/>
        </p:nvSpPr>
        <p:spPr>
          <a:xfrm>
            <a:off x="1699313" y="5223944"/>
            <a:ext cx="3059945" cy="1200329"/>
          </a:xfrm>
          <a:prstGeom prst="rect">
            <a:avLst/>
          </a:prstGeom>
          <a:solidFill>
            <a:schemeClr val="bg1">
              <a:lumMod val="95000"/>
            </a:schemeClr>
          </a:solidFill>
        </p:spPr>
        <p:txBody>
          <a:bodyPr wrap="square">
            <a:spAutoFit/>
          </a:bodyPr>
          <a:lstStyle/>
          <a:p>
            <a:r>
              <a:rPr lang="en-US" sz="1200" b="1" dirty="0">
                <a:latin typeface="TI Uni"/>
                <a:cs typeface="TI Uni"/>
              </a:rPr>
              <a:t>If</a:t>
            </a:r>
            <a:r>
              <a:rPr lang="en-US" sz="1200" dirty="0">
                <a:latin typeface="TI Uni"/>
                <a:cs typeface="TI Uni"/>
              </a:rPr>
              <a:t> </a:t>
            </a:r>
            <a:r>
              <a:rPr lang="en-US" sz="1200" dirty="0" smtClean="0">
                <a:latin typeface="TI Uni"/>
                <a:cs typeface="TI Uni"/>
              </a:rPr>
              <a:t>T&gt;__ and M&lt;__ </a:t>
            </a:r>
          </a:p>
          <a:p>
            <a:r>
              <a:rPr lang="en-US" sz="1200" b="1" dirty="0" smtClean="0">
                <a:latin typeface="TI Uni"/>
                <a:cs typeface="TI Uni"/>
              </a:rPr>
              <a:t>Then</a:t>
            </a:r>
            <a:endParaRPr lang="en-US" sz="1200" b="1" dirty="0">
              <a:latin typeface="TI Uni"/>
              <a:cs typeface="TI Uni"/>
            </a:endParaRPr>
          </a:p>
          <a:p>
            <a:r>
              <a:rPr lang="en-US" sz="1200" dirty="0" err="1" smtClean="0">
                <a:latin typeface="TI Uni"/>
                <a:cs typeface="TI Uni"/>
              </a:rPr>
              <a:t>Disp</a:t>
            </a:r>
            <a:r>
              <a:rPr lang="en-US" sz="1200" dirty="0" smtClean="0">
                <a:latin typeface="TI Uni"/>
                <a:cs typeface="TI Uni"/>
              </a:rPr>
              <a:t> ”ACTIVATE ALARM”</a:t>
            </a:r>
            <a:endParaRPr lang="en-US" sz="1200" dirty="0">
              <a:latin typeface="TI Uni"/>
              <a:cs typeface="TI Uni"/>
            </a:endParaRPr>
          </a:p>
          <a:p>
            <a:r>
              <a:rPr lang="en-US" sz="1200" b="1" dirty="0" smtClean="0">
                <a:latin typeface="TI Uni"/>
                <a:cs typeface="TI Uni"/>
              </a:rPr>
              <a:t>Else</a:t>
            </a:r>
            <a:endParaRPr lang="en-US" sz="1200" b="1" dirty="0">
              <a:latin typeface="TI Uni"/>
              <a:cs typeface="TI Uni"/>
            </a:endParaRPr>
          </a:p>
          <a:p>
            <a:r>
              <a:rPr lang="en-US" sz="1200" dirty="0" err="1" smtClean="0">
                <a:latin typeface="TI Uni"/>
                <a:cs typeface="TI Uni"/>
              </a:rPr>
              <a:t>Disp</a:t>
            </a:r>
            <a:r>
              <a:rPr lang="en-US" sz="1200" dirty="0" smtClean="0">
                <a:latin typeface="TI Uni"/>
                <a:cs typeface="TI Uni"/>
              </a:rPr>
              <a:t> ”DO NOT ACTIVATE ALARM”</a:t>
            </a:r>
            <a:endParaRPr lang="en-US" sz="1200" dirty="0">
              <a:latin typeface="TI Uni"/>
              <a:cs typeface="TI Uni"/>
            </a:endParaRPr>
          </a:p>
          <a:p>
            <a:r>
              <a:rPr lang="en-US" sz="1200" b="1" dirty="0" smtClean="0">
                <a:latin typeface="TI Uni"/>
                <a:cs typeface="TI Uni"/>
              </a:rPr>
              <a:t>End</a:t>
            </a:r>
            <a:endParaRPr lang="en-US" sz="1200" b="1" dirty="0">
              <a:latin typeface="TI Uni"/>
              <a:cs typeface="TI Uni"/>
            </a:endParaRPr>
          </a:p>
        </p:txBody>
      </p:sp>
      <p:sp>
        <p:nvSpPr>
          <p:cNvPr id="3" name="TextBox 2"/>
          <p:cNvSpPr txBox="1"/>
          <p:nvPr/>
        </p:nvSpPr>
        <p:spPr>
          <a:xfrm>
            <a:off x="249794" y="1315846"/>
            <a:ext cx="1991441" cy="338554"/>
          </a:xfrm>
          <a:prstGeom prst="rect">
            <a:avLst/>
          </a:prstGeom>
          <a:noFill/>
        </p:spPr>
        <p:txBody>
          <a:bodyPr wrap="square" rtlCol="0">
            <a:spAutoFit/>
          </a:bodyPr>
          <a:lstStyle/>
          <a:p>
            <a:r>
              <a:rPr lang="en-US" sz="1600" dirty="0" smtClean="0"/>
              <a:t>F or C?</a:t>
            </a:r>
            <a:endParaRPr lang="en-US" sz="1600" dirty="0"/>
          </a:p>
        </p:txBody>
      </p:sp>
      <p:sp>
        <p:nvSpPr>
          <p:cNvPr id="5" name="Rectangle 4"/>
          <p:cNvSpPr/>
          <p:nvPr/>
        </p:nvSpPr>
        <p:spPr>
          <a:xfrm>
            <a:off x="5314778" y="5824108"/>
            <a:ext cx="2223942" cy="369332"/>
          </a:xfrm>
          <a:prstGeom prst="rect">
            <a:avLst/>
          </a:prstGeom>
        </p:spPr>
        <p:txBody>
          <a:bodyPr wrap="square">
            <a:spAutoFit/>
          </a:bodyPr>
          <a:lstStyle/>
          <a:p>
            <a:pPr defTabSz="457200">
              <a:defRPr/>
            </a:pPr>
            <a:r>
              <a:rPr lang="en-US" dirty="0"/>
              <a:t>F = 9/5* C + 32</a:t>
            </a:r>
          </a:p>
        </p:txBody>
      </p:sp>
    </p:spTree>
    <p:extLst>
      <p:ext uri="{BB962C8B-B14F-4D97-AF65-F5344CB8AC3E}">
        <p14:creationId xmlns:p14="http://schemas.microsoft.com/office/powerpoint/2010/main" val="2354773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229043" y="155943"/>
            <a:ext cx="8591107" cy="1143000"/>
          </a:xfrm>
        </p:spPr>
        <p:txBody>
          <a:bodyPr>
            <a:normAutofit/>
          </a:bodyPr>
          <a:lstStyle/>
          <a:p>
            <a:pPr marL="0" indent="0"/>
            <a:r>
              <a:rPr lang="en-US" sz="3600" b="1" dirty="0" smtClean="0"/>
              <a:t>3. Write the Code</a:t>
            </a:r>
            <a:endParaRPr lang="en-US" sz="3600" b="1"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Follow </a:t>
            </a:r>
            <a:r>
              <a:rPr lang="en-US" dirty="0"/>
              <a:t>your pseudocode plan, and assimilate the code snippets to write your program. </a:t>
            </a:r>
          </a:p>
          <a:p>
            <a:pPr>
              <a:buFont typeface="Arial" panose="020B0604020202020204" pitchFamily="34" charset="0"/>
              <a:buChar char="•"/>
            </a:pPr>
            <a:r>
              <a:rPr lang="en-US" b="1" dirty="0" smtClean="0"/>
              <a:t>Final </a:t>
            </a:r>
            <a:r>
              <a:rPr lang="en-US" b="1" dirty="0"/>
              <a:t>Step: </a:t>
            </a:r>
            <a:r>
              <a:rPr lang="en-US" dirty="0"/>
              <a:t>Test, debug, and revise as needed.</a:t>
            </a:r>
            <a:endParaRPr lang="en-US" b="1" dirty="0"/>
          </a:p>
          <a:p>
            <a:endParaRPr lang="en-US" dirty="0"/>
          </a:p>
        </p:txBody>
      </p:sp>
    </p:spTree>
    <p:extLst>
      <p:ext uri="{BB962C8B-B14F-4D97-AF65-F5344CB8AC3E}">
        <p14:creationId xmlns:p14="http://schemas.microsoft.com/office/powerpoint/2010/main" val="140827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Extension: Try This!</a:t>
            </a:r>
            <a:endParaRPr lang="en-US" b="1" i="1"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Add a sound component to the </a:t>
            </a:r>
            <a:r>
              <a:rPr lang="en-US" dirty="0" smtClean="0"/>
              <a:t>alarm.</a:t>
            </a:r>
            <a:endParaRPr lang="en-US" dirty="0"/>
          </a:p>
          <a:p>
            <a:endParaRPr lang="en-US" dirty="0"/>
          </a:p>
          <a:p>
            <a:pPr>
              <a:buFont typeface="Wingdings" panose="05000000000000000000" pitchFamily="2" charset="2"/>
              <a:buChar char="ü"/>
            </a:pPr>
            <a:r>
              <a:rPr lang="en-US" dirty="0"/>
              <a:t>Write a version of the program using a While loop that would run until an alarm is </a:t>
            </a:r>
            <a:r>
              <a:rPr lang="en-US" dirty="0" smtClean="0"/>
              <a:t>triggered.</a:t>
            </a:r>
          </a:p>
          <a:p>
            <a:pPr marL="0" indent="0">
              <a:buNone/>
            </a:pPr>
            <a:endParaRPr lang="en-US" dirty="0"/>
          </a:p>
          <a:p>
            <a:pPr>
              <a:buFont typeface="Wingdings" panose="05000000000000000000" pitchFamily="2" charset="2"/>
              <a:buChar char="ü"/>
            </a:pPr>
            <a:r>
              <a:rPr lang="en-US" dirty="0" smtClean="0"/>
              <a:t>Add another temperature sensor to represent outside of car temperature.</a:t>
            </a:r>
            <a:endParaRPr lang="en-US" dirty="0"/>
          </a:p>
          <a:p>
            <a:endParaRPr lang="en-US" dirty="0"/>
          </a:p>
        </p:txBody>
      </p:sp>
    </p:spTree>
    <p:extLst>
      <p:ext uri="{BB962C8B-B14F-4D97-AF65-F5344CB8AC3E}">
        <p14:creationId xmlns:p14="http://schemas.microsoft.com/office/powerpoint/2010/main" val="1571761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6. Presentation: Sell your Product</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81575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consider for your product pitch….</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What makes your product unique?</a:t>
            </a:r>
          </a:p>
          <a:p>
            <a:r>
              <a:rPr lang="en-US" dirty="0" smtClean="0"/>
              <a:t>How does your product work?</a:t>
            </a:r>
          </a:p>
          <a:p>
            <a:r>
              <a:rPr lang="en-US" dirty="0" smtClean="0"/>
              <a:t>Why is it better than the next “safety device” for sale?</a:t>
            </a:r>
          </a:p>
          <a:p>
            <a:r>
              <a:rPr lang="en-US" dirty="0" smtClean="0"/>
              <a:t>Consider a unique name for your product, customization, etc. </a:t>
            </a:r>
          </a:p>
          <a:p>
            <a:r>
              <a:rPr lang="en-US" dirty="0" smtClean="0"/>
              <a:t>Create a slogan for your product. </a:t>
            </a:r>
          </a:p>
          <a:p>
            <a:r>
              <a:rPr lang="en-US" dirty="0" smtClean="0"/>
              <a:t>Create a Commercial.</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solidFill>
                  <a:srgbClr val="C00000"/>
                </a:solidFill>
              </a:rPr>
              <a:t>Ready… set…GO! You have 5 minutes to pitch your product!</a:t>
            </a:r>
            <a:endParaRPr lang="en-US" dirty="0">
              <a:solidFill>
                <a:srgbClr val="C00000"/>
              </a:solidFill>
            </a:endParaRPr>
          </a:p>
        </p:txBody>
      </p:sp>
      <p:pic>
        <p:nvPicPr>
          <p:cNvPr id="1028" name="Picture 4" descr="C:\Users\a0870037\AppData\Local\Microsoft\Windows\Temporary Internet Files\Content.IE5\GGTFTETO\rebajas-2012[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5800" y="2827019"/>
            <a:ext cx="3813677" cy="188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60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627" y="647700"/>
            <a:ext cx="4257040" cy="1143000"/>
          </a:xfrm>
        </p:spPr>
        <p:txBody>
          <a:bodyPr>
            <a:normAutofit/>
          </a:bodyPr>
          <a:lstStyle/>
          <a:p>
            <a:pPr algn="r"/>
            <a:r>
              <a:rPr lang="en-US" sz="3200" dirty="0" smtClean="0"/>
              <a:t>Sample </a:t>
            </a:r>
            <a:r>
              <a:rPr lang="en-US" sz="3200" dirty="0" smtClean="0"/>
              <a:t>Code (Basic)</a:t>
            </a:r>
            <a:endParaRPr lang="en-US" sz="3200" dirty="0"/>
          </a:p>
        </p:txBody>
      </p:sp>
      <p:sp>
        <p:nvSpPr>
          <p:cNvPr id="3" name="Content Placeholder 2"/>
          <p:cNvSpPr>
            <a:spLocks noGrp="1"/>
          </p:cNvSpPr>
          <p:nvPr>
            <p:ph idx="1"/>
          </p:nvPr>
        </p:nvSpPr>
        <p:spPr>
          <a:xfrm>
            <a:off x="79677" y="90153"/>
            <a:ext cx="4752304" cy="6439437"/>
          </a:xfrm>
        </p:spPr>
        <p:txBody>
          <a:bodyPr>
            <a:noAutofit/>
          </a:bodyPr>
          <a:lstStyle/>
          <a:p>
            <a:pPr marL="0" indent="0">
              <a:buNone/>
            </a:pPr>
            <a:r>
              <a:rPr lang="en-US" sz="1200" dirty="0" smtClean="0"/>
              <a:t>Send </a:t>
            </a:r>
            <a:r>
              <a:rPr lang="en-US" sz="1200" dirty="0"/>
              <a:t>"CONNECT TEMPERATURE 1 TO  IN 1 "</a:t>
            </a:r>
          </a:p>
          <a:p>
            <a:pPr marL="0" indent="0">
              <a:buNone/>
            </a:pPr>
            <a:r>
              <a:rPr lang="en-US" sz="1200" dirty="0" smtClean="0"/>
              <a:t>Send </a:t>
            </a:r>
            <a:r>
              <a:rPr lang="en-US" sz="1200" dirty="0"/>
              <a:t>"CONNECT ANALOG.IN 1 TO  IN 2 </a:t>
            </a:r>
            <a:r>
              <a:rPr lang="en-US" sz="1200" dirty="0" smtClean="0"/>
              <a:t>"</a:t>
            </a:r>
            <a:endParaRPr lang="en-US" sz="1200" dirty="0"/>
          </a:p>
          <a:p>
            <a:pPr marL="0" indent="0">
              <a:buNone/>
            </a:pPr>
            <a:r>
              <a:rPr lang="en-US" sz="1200" dirty="0" smtClean="0"/>
              <a:t>Send </a:t>
            </a:r>
            <a:r>
              <a:rPr lang="en-US" sz="1200" dirty="0"/>
              <a:t>"CONNECT LED 1 TO  OUT 1 "</a:t>
            </a:r>
          </a:p>
          <a:p>
            <a:pPr marL="0" indent="0">
              <a:buNone/>
            </a:pPr>
            <a:r>
              <a:rPr lang="en-US" sz="1200" dirty="0" smtClean="0"/>
              <a:t>Send </a:t>
            </a:r>
            <a:r>
              <a:rPr lang="en-US" sz="1200" dirty="0"/>
              <a:t>"CONNECT LED 2 TO  OUT 2 "</a:t>
            </a:r>
          </a:p>
          <a:p>
            <a:pPr marL="0" indent="0">
              <a:buNone/>
            </a:pPr>
            <a:r>
              <a:rPr lang="en-US" sz="1200" dirty="0" smtClean="0"/>
              <a:t>Send </a:t>
            </a:r>
            <a:r>
              <a:rPr lang="en-US" sz="1200" dirty="0"/>
              <a:t>"CONNECT SERVO.CONTINUOUS 1 TO  OUT 3 "</a:t>
            </a:r>
          </a:p>
          <a:p>
            <a:pPr marL="0" indent="0">
              <a:buNone/>
            </a:pPr>
            <a:r>
              <a:rPr lang="en-US" sz="1200" dirty="0" smtClean="0"/>
              <a:t>For </a:t>
            </a:r>
            <a:r>
              <a:rPr lang="en-US" sz="1200" dirty="0"/>
              <a:t>c,1,25</a:t>
            </a:r>
          </a:p>
          <a:p>
            <a:pPr marL="0" indent="0">
              <a:buNone/>
            </a:pPr>
            <a:r>
              <a:rPr lang="en-US" sz="1200" dirty="0" smtClean="0"/>
              <a:t>    </a:t>
            </a:r>
            <a:r>
              <a:rPr lang="en-US" sz="1200" dirty="0"/>
              <a:t>Send "READ TEMPERATURE 1"</a:t>
            </a:r>
          </a:p>
          <a:p>
            <a:pPr marL="0" indent="0">
              <a:buNone/>
            </a:pPr>
            <a:r>
              <a:rPr lang="en-US" sz="1200" dirty="0" smtClean="0"/>
              <a:t>    </a:t>
            </a:r>
            <a:r>
              <a:rPr lang="en-US" sz="1200" dirty="0"/>
              <a:t>Get t</a:t>
            </a:r>
          </a:p>
          <a:p>
            <a:pPr marL="0" indent="0">
              <a:buNone/>
            </a:pPr>
            <a:r>
              <a:rPr lang="en-US" sz="1200" dirty="0" smtClean="0"/>
              <a:t>    </a:t>
            </a:r>
            <a:r>
              <a:rPr lang="en-US" sz="1200" dirty="0" err="1"/>
              <a:t>Disp</a:t>
            </a:r>
            <a:r>
              <a:rPr lang="en-US" sz="1200" dirty="0"/>
              <a:t> t</a:t>
            </a:r>
          </a:p>
          <a:p>
            <a:pPr marL="0" indent="0">
              <a:buNone/>
            </a:pPr>
            <a:r>
              <a:rPr lang="en-US" sz="1200" dirty="0" smtClean="0"/>
              <a:t>    </a:t>
            </a:r>
            <a:r>
              <a:rPr lang="en-US" sz="1200" dirty="0"/>
              <a:t>Send "READ ANALOG.IN 1"</a:t>
            </a:r>
          </a:p>
          <a:p>
            <a:pPr marL="0" indent="0">
              <a:buNone/>
            </a:pPr>
            <a:r>
              <a:rPr lang="en-US" sz="1200" dirty="0" smtClean="0"/>
              <a:t>    </a:t>
            </a:r>
            <a:r>
              <a:rPr lang="en-US" sz="1200" dirty="0"/>
              <a:t>Get m</a:t>
            </a:r>
          </a:p>
          <a:p>
            <a:pPr marL="0" indent="0">
              <a:buNone/>
            </a:pPr>
            <a:r>
              <a:rPr lang="en-US" sz="1200" dirty="0" smtClean="0"/>
              <a:t>    </a:t>
            </a:r>
            <a:r>
              <a:rPr lang="en-US" sz="1200" dirty="0" err="1"/>
              <a:t>Disp</a:t>
            </a:r>
            <a:r>
              <a:rPr lang="en-US" sz="1200" dirty="0"/>
              <a:t> m</a:t>
            </a:r>
          </a:p>
          <a:p>
            <a:pPr marL="0" indent="0">
              <a:buNone/>
            </a:pPr>
            <a:r>
              <a:rPr lang="en-US" sz="1200" dirty="0" smtClean="0"/>
              <a:t>    </a:t>
            </a:r>
            <a:r>
              <a:rPr lang="en-US" sz="1200" dirty="0"/>
              <a:t>Wait 1</a:t>
            </a:r>
          </a:p>
          <a:p>
            <a:pPr marL="0" indent="0">
              <a:buNone/>
            </a:pPr>
            <a:r>
              <a:rPr lang="en-US" sz="1200" dirty="0" smtClean="0"/>
              <a:t>    </a:t>
            </a:r>
            <a:r>
              <a:rPr lang="en-US" sz="1200" dirty="0"/>
              <a:t>If t&gt;28 and m&lt;90 Then</a:t>
            </a:r>
          </a:p>
          <a:p>
            <a:pPr marL="0" indent="0">
              <a:buNone/>
            </a:pPr>
            <a:r>
              <a:rPr lang="en-US" sz="1200" dirty="0" smtClean="0"/>
              <a:t>        </a:t>
            </a:r>
            <a:r>
              <a:rPr lang="en-US" sz="1200" dirty="0" err="1"/>
              <a:t>Disp</a:t>
            </a:r>
            <a:r>
              <a:rPr lang="en-US" sz="1200" dirty="0"/>
              <a:t> "</a:t>
            </a:r>
            <a:r>
              <a:rPr lang="en-US" sz="1200" dirty="0" smtClean="0"/>
              <a:t>Temperature </a:t>
            </a:r>
            <a:r>
              <a:rPr lang="en-US" sz="1200" dirty="0"/>
              <a:t>is high and pet in </a:t>
            </a:r>
            <a:r>
              <a:rPr lang="en-US" sz="1200" dirty="0" smtClean="0"/>
              <a:t>car“</a:t>
            </a:r>
          </a:p>
          <a:p>
            <a:pPr marL="0" indent="0">
              <a:buNone/>
            </a:pPr>
            <a:r>
              <a:rPr lang="en-US" sz="1200" dirty="0"/>
              <a:t> For b,1,5</a:t>
            </a:r>
          </a:p>
          <a:p>
            <a:pPr marL="0" indent="0">
              <a:buNone/>
            </a:pPr>
            <a:r>
              <a:rPr lang="en-US" sz="1200" dirty="0"/>
              <a:t>               Send "SET LED 1 ON"</a:t>
            </a:r>
          </a:p>
          <a:p>
            <a:pPr marL="0" indent="0">
              <a:buNone/>
            </a:pPr>
            <a:r>
              <a:rPr lang="en-US" sz="1200" dirty="0"/>
              <a:t>               Send "SET LED 2 ON"</a:t>
            </a:r>
          </a:p>
          <a:p>
            <a:pPr marL="0" indent="0">
              <a:buNone/>
            </a:pPr>
            <a:r>
              <a:rPr lang="en-US" sz="1200" dirty="0"/>
              <a:t>               Wait 1</a:t>
            </a:r>
          </a:p>
          <a:p>
            <a:pPr marL="0" indent="0">
              <a:buNone/>
            </a:pPr>
            <a:r>
              <a:rPr lang="en-US" sz="1200" dirty="0"/>
              <a:t>               Send "SET LED 1 OFF"</a:t>
            </a:r>
          </a:p>
          <a:p>
            <a:pPr marL="0" indent="0">
              <a:buNone/>
            </a:pPr>
            <a:r>
              <a:rPr lang="en-US" sz="1200" dirty="0"/>
              <a:t>               Send "SET LED 2 OFF"</a:t>
            </a:r>
          </a:p>
          <a:p>
            <a:pPr marL="0" indent="0">
              <a:buNone/>
            </a:pPr>
            <a:r>
              <a:rPr lang="en-US" sz="1200" dirty="0"/>
              <a:t>               Wait 1</a:t>
            </a:r>
          </a:p>
          <a:p>
            <a:pPr marL="0" indent="0">
              <a:buNone/>
            </a:pPr>
            <a:r>
              <a:rPr lang="en-US" sz="1200" dirty="0"/>
              <a:t>  </a:t>
            </a:r>
            <a:r>
              <a:rPr lang="en-US" sz="1200" dirty="0" err="1" smtClean="0"/>
              <a:t>EndFor</a:t>
            </a:r>
            <a:endParaRPr lang="en-US" sz="1200" dirty="0"/>
          </a:p>
        </p:txBody>
      </p:sp>
      <p:sp>
        <p:nvSpPr>
          <p:cNvPr id="5" name="Rounded Rectangle 4"/>
          <p:cNvSpPr/>
          <p:nvPr/>
        </p:nvSpPr>
        <p:spPr>
          <a:xfrm>
            <a:off x="5448582" y="302228"/>
            <a:ext cx="2478435"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7" name="TextBox 6"/>
          <p:cNvSpPr txBox="1"/>
          <p:nvPr/>
        </p:nvSpPr>
        <p:spPr>
          <a:xfrm>
            <a:off x="4932612" y="2112132"/>
            <a:ext cx="4082599" cy="1384995"/>
          </a:xfrm>
          <a:prstGeom prst="rect">
            <a:avLst/>
          </a:prstGeom>
          <a:noFill/>
        </p:spPr>
        <p:txBody>
          <a:bodyPr wrap="square" rtlCol="0">
            <a:spAutoFit/>
          </a:bodyPr>
          <a:lstStyle/>
          <a:p>
            <a:r>
              <a:rPr lang="en-US" sz="1200" dirty="0" smtClean="0"/>
              <a:t>Send </a:t>
            </a:r>
            <a:r>
              <a:rPr lang="en-US" sz="1200" dirty="0"/>
              <a:t>"SET SERVO.CONTINUOUS 1 CCW 20 TIME 1"</a:t>
            </a:r>
          </a:p>
          <a:p>
            <a:r>
              <a:rPr lang="en-US" sz="1200" dirty="0" smtClean="0"/>
              <a:t>    </a:t>
            </a:r>
            <a:r>
              <a:rPr lang="en-US" sz="1200" dirty="0"/>
              <a:t>Else</a:t>
            </a:r>
          </a:p>
          <a:p>
            <a:r>
              <a:rPr lang="en-US" sz="1200" dirty="0" smtClean="0"/>
              <a:t>             </a:t>
            </a:r>
            <a:r>
              <a:rPr lang="en-US" sz="1200" dirty="0" err="1"/>
              <a:t>Disp</a:t>
            </a:r>
            <a:r>
              <a:rPr lang="en-US" sz="1200" dirty="0"/>
              <a:t> "No need to trigger the alarm"</a:t>
            </a:r>
          </a:p>
          <a:p>
            <a:r>
              <a:rPr lang="en-US" sz="1200" dirty="0" smtClean="0"/>
              <a:t>    </a:t>
            </a:r>
            <a:r>
              <a:rPr lang="en-US" sz="1200" dirty="0" err="1"/>
              <a:t>EndIf</a:t>
            </a:r>
            <a:endParaRPr lang="en-US" sz="1200" dirty="0"/>
          </a:p>
          <a:p>
            <a:r>
              <a:rPr lang="en-US" sz="1200" dirty="0" err="1" smtClean="0"/>
              <a:t>EndFor</a:t>
            </a:r>
            <a:endParaRPr lang="en-US" sz="1200" dirty="0"/>
          </a:p>
          <a:p>
            <a:endParaRPr lang="en-US" sz="1200" dirty="0"/>
          </a:p>
          <a:p>
            <a:r>
              <a:rPr lang="en-US" sz="1200" dirty="0" smtClean="0"/>
              <a:t>Send </a:t>
            </a:r>
            <a:r>
              <a:rPr lang="en-US" sz="1200" dirty="0"/>
              <a:t>"SET SERVO.CONTINUOUS 1 </a:t>
            </a:r>
            <a:r>
              <a:rPr lang="en-US" sz="1200" dirty="0" smtClean="0"/>
              <a:t>CW 20 </a:t>
            </a:r>
            <a:r>
              <a:rPr lang="en-US" sz="1200" dirty="0"/>
              <a:t>TIME 1</a:t>
            </a:r>
            <a:r>
              <a:rPr lang="en-US" sz="1200" dirty="0" smtClean="0"/>
              <a:t>"</a:t>
            </a:r>
          </a:p>
        </p:txBody>
      </p:sp>
      <p:grpSp>
        <p:nvGrpSpPr>
          <p:cNvPr id="9" name="Group 8"/>
          <p:cNvGrpSpPr/>
          <p:nvPr/>
        </p:nvGrpSpPr>
        <p:grpSpPr>
          <a:xfrm>
            <a:off x="5859890" y="3661782"/>
            <a:ext cx="2401067" cy="1968433"/>
            <a:chOff x="6111089" y="2444436"/>
            <a:chExt cx="2779414" cy="1928388"/>
          </a:xfrm>
        </p:grpSpPr>
        <p:sp>
          <p:nvSpPr>
            <p:cNvPr id="11" name="Oval 10"/>
            <p:cNvSpPr/>
            <p:nvPr/>
          </p:nvSpPr>
          <p:spPr>
            <a:xfrm>
              <a:off x="6111089" y="2444436"/>
              <a:ext cx="2779414" cy="1928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611770" y="2645904"/>
              <a:ext cx="1892174" cy="1356819"/>
            </a:xfrm>
            <a:prstGeom prst="rect">
              <a:avLst/>
            </a:prstGeom>
            <a:noFill/>
          </p:spPr>
          <p:txBody>
            <a:bodyPr wrap="square" rtlCol="0">
              <a:spAutoFit/>
            </a:bodyPr>
            <a:lstStyle/>
            <a:p>
              <a:endParaRPr lang="en-US" sz="1200" dirty="0">
                <a:solidFill>
                  <a:schemeClr val="bg1"/>
                </a:solidFill>
              </a:endParaRPr>
            </a:p>
            <a:p>
              <a:r>
                <a:rPr lang="en-US" sz="1200" dirty="0" smtClean="0">
                  <a:solidFill>
                    <a:schemeClr val="bg1"/>
                  </a:solidFill>
                </a:rPr>
                <a:t>Change </a:t>
              </a:r>
              <a:r>
                <a:rPr lang="en-US" sz="1200" dirty="0" err="1">
                  <a:solidFill>
                    <a:schemeClr val="bg1"/>
                  </a:solidFill>
                </a:rPr>
                <a:t>Disp</a:t>
              </a:r>
              <a:r>
                <a:rPr lang="en-US" sz="1200" dirty="0">
                  <a:solidFill>
                    <a:schemeClr val="bg1"/>
                  </a:solidFill>
                </a:rPr>
                <a:t> text to your own message”</a:t>
              </a:r>
            </a:p>
            <a:p>
              <a:r>
                <a:rPr lang="en-US" sz="1200" dirty="0">
                  <a:solidFill>
                    <a:schemeClr val="bg1"/>
                  </a:solidFill>
                </a:rPr>
                <a:t>“Add COLOR or SOUND commands to </a:t>
              </a:r>
              <a:r>
                <a:rPr lang="en-US" sz="1200" dirty="0" smtClean="0">
                  <a:solidFill>
                    <a:schemeClr val="bg1"/>
                  </a:solidFill>
                </a:rPr>
                <a:t>indicate no need for  </a:t>
              </a:r>
              <a:r>
                <a:rPr lang="en-US" sz="1200" dirty="0">
                  <a:solidFill>
                    <a:schemeClr val="bg1"/>
                  </a:solidFill>
                </a:rPr>
                <a:t>the </a:t>
              </a:r>
              <a:r>
                <a:rPr lang="en-US" sz="1200" dirty="0" smtClean="0">
                  <a:solidFill>
                    <a:schemeClr val="bg1"/>
                  </a:solidFill>
                </a:rPr>
                <a:t>alarm.</a:t>
              </a:r>
              <a:endParaRPr lang="en-US" sz="1200" dirty="0">
                <a:solidFill>
                  <a:schemeClr val="bg1"/>
                </a:solidFill>
              </a:endParaRPr>
            </a:p>
          </p:txBody>
        </p:sp>
      </p:grpSp>
      <p:sp>
        <p:nvSpPr>
          <p:cNvPr id="10" name="TextBox 9"/>
          <p:cNvSpPr txBox="1"/>
          <p:nvPr/>
        </p:nvSpPr>
        <p:spPr>
          <a:xfrm>
            <a:off x="3665357" y="5631790"/>
            <a:ext cx="3877661" cy="646331"/>
          </a:xfrm>
          <a:prstGeom prst="rect">
            <a:avLst/>
          </a:prstGeom>
          <a:noFill/>
        </p:spPr>
        <p:txBody>
          <a:bodyPr wrap="square" rtlCol="0">
            <a:spAutoFit/>
          </a:bodyPr>
          <a:lstStyle/>
          <a:p>
            <a:r>
              <a:rPr lang="en-US" i="1" dirty="0" smtClean="0"/>
              <a:t>This program is also available in the </a:t>
            </a:r>
            <a:r>
              <a:rPr lang="en-US" b="1" i="1" dirty="0" smtClean="0"/>
              <a:t>Pet </a:t>
            </a:r>
            <a:r>
              <a:rPr lang="en-US" b="1" i="1" dirty="0" err="1" smtClean="0"/>
              <a:t>Alarm_basic.TNS</a:t>
            </a:r>
            <a:r>
              <a:rPr lang="en-US" i="1" dirty="0" smtClean="0"/>
              <a:t> </a:t>
            </a:r>
            <a:r>
              <a:rPr lang="en-US" i="1" dirty="0" smtClean="0"/>
              <a:t>file provided</a:t>
            </a:r>
            <a:r>
              <a:rPr lang="en-US" dirty="0" smtClean="0"/>
              <a:t>. </a:t>
            </a:r>
            <a:endParaRPr lang="en-US" dirty="0"/>
          </a:p>
        </p:txBody>
      </p:sp>
    </p:spTree>
    <p:extLst>
      <p:ext uri="{BB962C8B-B14F-4D97-AF65-F5344CB8AC3E}">
        <p14:creationId xmlns:p14="http://schemas.microsoft.com/office/powerpoint/2010/main" val="423755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Stroke in Dogs</a:t>
            </a:r>
            <a:endParaRPr lang="en-US" dirty="0"/>
          </a:p>
        </p:txBody>
      </p:sp>
      <p:sp>
        <p:nvSpPr>
          <p:cNvPr id="3" name="Content Placeholder 2"/>
          <p:cNvSpPr>
            <a:spLocks noGrp="1"/>
          </p:cNvSpPr>
          <p:nvPr>
            <p:ph idx="1"/>
          </p:nvPr>
        </p:nvSpPr>
        <p:spPr>
          <a:xfrm>
            <a:off x="457200" y="1219201"/>
            <a:ext cx="8229600" cy="5347854"/>
          </a:xfrm>
        </p:spPr>
        <p:txBody>
          <a:bodyPr>
            <a:normAutofit fontScale="70000" lnSpcReduction="20000"/>
          </a:bodyPr>
          <a:lstStyle/>
          <a:p>
            <a:r>
              <a:rPr lang="en-US" b="1" dirty="0"/>
              <a:t>Increased Body Temperature and Heat Stroke in Dogs</a:t>
            </a:r>
          </a:p>
          <a:p>
            <a:pPr marL="0" indent="0">
              <a:buNone/>
            </a:pPr>
            <a:endParaRPr lang="en-US" dirty="0"/>
          </a:p>
          <a:p>
            <a:pPr lvl="1"/>
            <a:r>
              <a:rPr lang="en-US" sz="3400" dirty="0"/>
              <a:t>Hyperthermia is an elevation in body temperature that is above the generally accepted normal range. Although normal values for dogs vary slightly, it usually is accepted that body temperatures above 103° F (39° C) are abnormal.</a:t>
            </a:r>
          </a:p>
          <a:p>
            <a:pPr marL="0" indent="0">
              <a:buNone/>
            </a:pPr>
            <a:r>
              <a:rPr lang="en-US" sz="3400" dirty="0"/>
              <a:t> </a:t>
            </a:r>
          </a:p>
          <a:p>
            <a:pPr lvl="1"/>
            <a:r>
              <a:rPr lang="en-US" sz="3400" dirty="0"/>
              <a:t>Heat stroke, meanwhile, is a form of non-fever hyperthermia that occurs when heat-dissipating mechanisms of the body cannot accommodate excessive external heat. Typically associated with temperature of  106° F (41° C) or higher without signs of inflammation, a heat stroke can lead to multiple organ dysfunction</a:t>
            </a:r>
            <a:r>
              <a:rPr lang="en-US" sz="3400" dirty="0" smtClean="0"/>
              <a:t>.</a:t>
            </a:r>
            <a:endParaRPr lang="en-US" sz="3400" dirty="0"/>
          </a:p>
        </p:txBody>
      </p:sp>
    </p:spTree>
    <p:extLst>
      <p:ext uri="{BB962C8B-B14F-4D97-AF65-F5344CB8AC3E}">
        <p14:creationId xmlns:p14="http://schemas.microsoft.com/office/powerpoint/2010/main" val="75994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62"/>
            <a:ext cx="3801762" cy="1143000"/>
          </a:xfrm>
        </p:spPr>
        <p:txBody>
          <a:bodyPr>
            <a:normAutofit/>
          </a:bodyPr>
          <a:lstStyle/>
          <a:p>
            <a:r>
              <a:rPr lang="en-US" sz="3200" dirty="0" smtClean="0"/>
              <a:t>Extension Code</a:t>
            </a:r>
            <a:endParaRPr lang="en-US" sz="3200" dirty="0"/>
          </a:p>
        </p:txBody>
      </p:sp>
      <p:sp>
        <p:nvSpPr>
          <p:cNvPr id="3" name="Content Placeholder 2"/>
          <p:cNvSpPr>
            <a:spLocks noGrp="1"/>
          </p:cNvSpPr>
          <p:nvPr>
            <p:ph idx="1"/>
          </p:nvPr>
        </p:nvSpPr>
        <p:spPr>
          <a:xfrm>
            <a:off x="341870" y="965887"/>
            <a:ext cx="3917092" cy="5226908"/>
          </a:xfrm>
        </p:spPr>
        <p:txBody>
          <a:bodyPr>
            <a:normAutofit fontScale="92500" lnSpcReduction="20000"/>
          </a:bodyPr>
          <a:lstStyle/>
          <a:p>
            <a:pPr marL="0" indent="0">
              <a:buNone/>
            </a:pPr>
            <a:r>
              <a:rPr lang="en-US" sz="1200" dirty="0"/>
              <a:t>Send "CONNECT TEMPERATURE 1 TO  IN 1 </a:t>
            </a:r>
            <a:r>
              <a:rPr lang="en-US" sz="1200" dirty="0" smtClean="0"/>
              <a:t>“</a:t>
            </a:r>
          </a:p>
          <a:p>
            <a:pPr marL="0" indent="0">
              <a:buNone/>
            </a:pPr>
            <a:r>
              <a:rPr lang="en-US" sz="1200" dirty="0" smtClean="0"/>
              <a:t>Send </a:t>
            </a:r>
            <a:r>
              <a:rPr lang="en-US" sz="1200" dirty="0"/>
              <a:t>"CONNECT TEMPERATURE 2 TO  IN 3 </a:t>
            </a:r>
            <a:r>
              <a:rPr lang="en-US" sz="1200" dirty="0" smtClean="0"/>
              <a:t>“</a:t>
            </a:r>
          </a:p>
          <a:p>
            <a:pPr marL="0" indent="0">
              <a:buNone/>
            </a:pPr>
            <a:r>
              <a:rPr lang="en-US" sz="1200" dirty="0" smtClean="0"/>
              <a:t>Send </a:t>
            </a:r>
            <a:r>
              <a:rPr lang="en-US" sz="1200" dirty="0"/>
              <a:t>"CONNECT ANALOG.IN 1 TO  IN 2 </a:t>
            </a:r>
            <a:r>
              <a:rPr lang="en-US" sz="1200" dirty="0" smtClean="0"/>
              <a:t>“</a:t>
            </a:r>
          </a:p>
          <a:p>
            <a:pPr marL="0" indent="0">
              <a:buNone/>
            </a:pPr>
            <a:r>
              <a:rPr lang="en-US" sz="1200" dirty="0" smtClean="0"/>
              <a:t>Send </a:t>
            </a:r>
            <a:r>
              <a:rPr lang="en-US" sz="1200" dirty="0"/>
              <a:t>"CONNECT LED 1 TO  OUT 1 </a:t>
            </a:r>
            <a:r>
              <a:rPr lang="en-US" sz="1200" dirty="0" smtClean="0"/>
              <a:t>“</a:t>
            </a:r>
          </a:p>
          <a:p>
            <a:pPr marL="0" indent="0">
              <a:buNone/>
            </a:pPr>
            <a:r>
              <a:rPr lang="en-US" sz="1200" dirty="0" smtClean="0"/>
              <a:t>Send </a:t>
            </a:r>
            <a:r>
              <a:rPr lang="en-US" sz="1200" dirty="0"/>
              <a:t>"CONNECT LED 2 TO  OUT 2 </a:t>
            </a:r>
            <a:r>
              <a:rPr lang="en-US" sz="1200" dirty="0" smtClean="0"/>
              <a:t>“</a:t>
            </a:r>
          </a:p>
          <a:p>
            <a:pPr marL="0" indent="0">
              <a:buNone/>
            </a:pPr>
            <a:r>
              <a:rPr lang="en-US" sz="1200" dirty="0" smtClean="0"/>
              <a:t>Send </a:t>
            </a:r>
            <a:r>
              <a:rPr lang="en-US" sz="1200" dirty="0"/>
              <a:t>"CONNECT SERVO.CONTINUOUS 1 TO  OUT 3 </a:t>
            </a:r>
            <a:r>
              <a:rPr lang="en-US" sz="1200" dirty="0" smtClean="0"/>
              <a:t>“</a:t>
            </a:r>
          </a:p>
          <a:p>
            <a:pPr marL="0" indent="0">
              <a:buNone/>
            </a:pPr>
            <a:r>
              <a:rPr lang="en-US" sz="1200" dirty="0" smtClean="0"/>
              <a:t>©</a:t>
            </a:r>
            <a:r>
              <a:rPr lang="en-US" sz="1200" dirty="0"/>
              <a:t>Set t </a:t>
            </a:r>
            <a:r>
              <a:rPr lang="en-US" sz="1200" dirty="0" smtClean="0"/>
              <a:t>and/or </a:t>
            </a:r>
            <a:r>
              <a:rPr lang="en-US" sz="1200" dirty="0"/>
              <a:t>m to values to make sure program runs at least </a:t>
            </a:r>
            <a:r>
              <a:rPr lang="en-US" sz="1200" dirty="0" smtClean="0"/>
              <a:t>once</a:t>
            </a:r>
          </a:p>
          <a:p>
            <a:pPr marL="0" indent="0">
              <a:buNone/>
            </a:pPr>
            <a:r>
              <a:rPr lang="en-US" sz="1200" dirty="0" smtClean="0"/>
              <a:t>t</a:t>
            </a:r>
            <a:r>
              <a:rPr lang="en-US" sz="1200" dirty="0"/>
              <a:t>:=</a:t>
            </a:r>
            <a:r>
              <a:rPr lang="en-US" sz="1200" dirty="0" smtClean="0"/>
              <a:t>28</a:t>
            </a:r>
          </a:p>
          <a:p>
            <a:pPr marL="0" indent="0">
              <a:buNone/>
            </a:pPr>
            <a:r>
              <a:rPr lang="en-US" sz="1200" dirty="0" smtClean="0"/>
              <a:t>m</a:t>
            </a:r>
            <a:r>
              <a:rPr lang="en-US" sz="1200" dirty="0"/>
              <a:t>:=</a:t>
            </a:r>
            <a:r>
              <a:rPr lang="en-US" sz="1200" dirty="0" smtClean="0"/>
              <a:t>90</a:t>
            </a:r>
          </a:p>
          <a:p>
            <a:pPr marL="0" indent="0">
              <a:buNone/>
            </a:pPr>
            <a:r>
              <a:rPr lang="en-US" sz="1200" dirty="0" err="1" smtClean="0"/>
              <a:t>Disp</a:t>
            </a:r>
            <a:r>
              <a:rPr lang="en-US" sz="1200" dirty="0" smtClean="0"/>
              <a:t> t</a:t>
            </a:r>
          </a:p>
          <a:p>
            <a:pPr marL="0" indent="0">
              <a:buNone/>
            </a:pPr>
            <a:r>
              <a:rPr lang="en-US" sz="1200" dirty="0" err="1" smtClean="0"/>
              <a:t>Disp</a:t>
            </a:r>
            <a:r>
              <a:rPr lang="en-US" sz="1200" dirty="0" smtClean="0"/>
              <a:t> m</a:t>
            </a:r>
          </a:p>
          <a:p>
            <a:pPr marL="0" indent="0">
              <a:buNone/>
            </a:pPr>
            <a:r>
              <a:rPr lang="en-US" sz="1200" dirty="0" smtClean="0"/>
              <a:t>While </a:t>
            </a:r>
            <a:r>
              <a:rPr lang="en-US" sz="1200" dirty="0"/>
              <a:t>t≤28 or m≥</a:t>
            </a:r>
            <a:r>
              <a:rPr lang="en-US" sz="1200" dirty="0" smtClean="0"/>
              <a:t>90</a:t>
            </a:r>
          </a:p>
          <a:p>
            <a:pPr marL="0" indent="0">
              <a:buNone/>
            </a:pPr>
            <a:r>
              <a:rPr lang="en-US" sz="1200" dirty="0" smtClean="0"/>
              <a:t>    </a:t>
            </a:r>
            <a:r>
              <a:rPr lang="en-US" sz="1200" dirty="0"/>
              <a:t>Send "READ TEMPERATURE </a:t>
            </a:r>
            <a:r>
              <a:rPr lang="en-US" sz="1200" dirty="0" smtClean="0"/>
              <a:t>1“</a:t>
            </a:r>
          </a:p>
          <a:p>
            <a:pPr marL="0" indent="0">
              <a:buNone/>
            </a:pPr>
            <a:r>
              <a:rPr lang="en-US" sz="1200" dirty="0" smtClean="0"/>
              <a:t>    </a:t>
            </a:r>
            <a:r>
              <a:rPr lang="en-US" sz="1200" dirty="0"/>
              <a:t>Get t:    </a:t>
            </a:r>
            <a:r>
              <a:rPr lang="en-US" sz="1200" dirty="0" err="1"/>
              <a:t>Disp</a:t>
            </a:r>
            <a:r>
              <a:rPr lang="en-US" sz="1200" dirty="0"/>
              <a:t> "Temperature inside car ",</a:t>
            </a:r>
            <a:r>
              <a:rPr lang="en-US" sz="1200" dirty="0" smtClean="0"/>
              <a:t>t</a:t>
            </a:r>
          </a:p>
          <a:p>
            <a:pPr marL="0" indent="0">
              <a:buNone/>
            </a:pPr>
            <a:r>
              <a:rPr lang="en-US" sz="1200" dirty="0" smtClean="0"/>
              <a:t>    </a:t>
            </a:r>
            <a:r>
              <a:rPr lang="en-US" sz="1200" dirty="0"/>
              <a:t>Send "READ TEMPERATURE </a:t>
            </a:r>
            <a:r>
              <a:rPr lang="en-US" sz="1200" dirty="0" smtClean="0"/>
              <a:t>2“</a:t>
            </a:r>
          </a:p>
          <a:p>
            <a:pPr marL="0" indent="0">
              <a:buNone/>
            </a:pPr>
            <a:r>
              <a:rPr lang="en-US" sz="1200" dirty="0" smtClean="0"/>
              <a:t>    </a:t>
            </a:r>
            <a:r>
              <a:rPr lang="en-US" sz="1200" dirty="0"/>
              <a:t>Get </a:t>
            </a:r>
            <a:r>
              <a:rPr lang="en-US" sz="1200" dirty="0" smtClean="0"/>
              <a:t>t2</a:t>
            </a:r>
          </a:p>
          <a:p>
            <a:pPr marL="0" indent="0">
              <a:buNone/>
            </a:pPr>
            <a:r>
              <a:rPr lang="en-US" sz="1200" dirty="0" smtClean="0"/>
              <a:t>    </a:t>
            </a:r>
            <a:r>
              <a:rPr lang="en-US" sz="1200" dirty="0" err="1"/>
              <a:t>Disp</a:t>
            </a:r>
            <a:r>
              <a:rPr lang="en-US" sz="1200" dirty="0"/>
              <a:t> "Temperature outside car ",</a:t>
            </a:r>
            <a:r>
              <a:rPr lang="en-US" sz="1200" dirty="0" smtClean="0"/>
              <a:t>t2</a:t>
            </a:r>
          </a:p>
          <a:p>
            <a:pPr marL="0" indent="0">
              <a:buNone/>
            </a:pPr>
            <a:r>
              <a:rPr lang="en-US" sz="1200" dirty="0" smtClean="0"/>
              <a:t>     </a:t>
            </a:r>
            <a:r>
              <a:rPr lang="en-US" sz="1200" dirty="0"/>
              <a:t>Send "READ ANALOG.IN </a:t>
            </a:r>
            <a:r>
              <a:rPr lang="en-US" sz="1200" dirty="0" smtClean="0"/>
              <a:t>1“</a:t>
            </a:r>
          </a:p>
          <a:p>
            <a:pPr marL="0" indent="0">
              <a:buNone/>
            </a:pPr>
            <a:r>
              <a:rPr lang="en-US" sz="1200" dirty="0" smtClean="0"/>
              <a:t>     </a:t>
            </a:r>
            <a:r>
              <a:rPr lang="en-US" sz="1200" dirty="0"/>
              <a:t>Get </a:t>
            </a:r>
            <a:r>
              <a:rPr lang="en-US" sz="1200" dirty="0" smtClean="0"/>
              <a:t>m</a:t>
            </a:r>
          </a:p>
          <a:p>
            <a:pPr marL="0" indent="0">
              <a:buNone/>
            </a:pPr>
            <a:r>
              <a:rPr lang="en-US" sz="1200" dirty="0" smtClean="0"/>
              <a:t>        </a:t>
            </a:r>
            <a:r>
              <a:rPr lang="en-US" sz="1200" dirty="0" err="1"/>
              <a:t>Disp</a:t>
            </a:r>
            <a:r>
              <a:rPr lang="en-US" sz="1200" dirty="0"/>
              <a:t> </a:t>
            </a:r>
            <a:r>
              <a:rPr lang="en-US" sz="1200" dirty="0" smtClean="0"/>
              <a:t>m</a:t>
            </a:r>
          </a:p>
          <a:p>
            <a:pPr marL="0" indent="0">
              <a:buNone/>
            </a:pPr>
            <a:r>
              <a:rPr lang="en-US" sz="1200" dirty="0" smtClean="0"/>
              <a:t>        </a:t>
            </a:r>
            <a:r>
              <a:rPr lang="en-US" sz="1200" dirty="0"/>
              <a:t>Wait </a:t>
            </a:r>
            <a:r>
              <a:rPr lang="en-US" sz="1200" dirty="0" smtClean="0"/>
              <a:t>1</a:t>
            </a:r>
          </a:p>
          <a:p>
            <a:pPr marL="0" indent="0">
              <a:buNone/>
            </a:pPr>
            <a:r>
              <a:rPr lang="en-US" sz="1200" dirty="0" smtClean="0"/>
              <a:t>        </a:t>
            </a:r>
            <a:r>
              <a:rPr lang="en-US" sz="1200" dirty="0"/>
              <a:t>If t&gt;28 and m&lt;90 </a:t>
            </a:r>
            <a:r>
              <a:rPr lang="en-US" sz="1200" dirty="0" smtClean="0"/>
              <a:t>Then</a:t>
            </a:r>
          </a:p>
          <a:p>
            <a:pPr marL="0" indent="0">
              <a:buNone/>
            </a:pPr>
            <a:r>
              <a:rPr lang="en-US" sz="1200" dirty="0" smtClean="0"/>
              <a:t>        </a:t>
            </a:r>
            <a:r>
              <a:rPr lang="en-US" sz="1200" dirty="0" err="1"/>
              <a:t>Disp</a:t>
            </a:r>
            <a:r>
              <a:rPr lang="en-US" sz="1200" dirty="0"/>
              <a:t> "Temperature inside car is high and pet in </a:t>
            </a:r>
            <a:r>
              <a:rPr lang="en-US" sz="1200" dirty="0" smtClean="0"/>
              <a:t>car“</a:t>
            </a:r>
          </a:p>
        </p:txBody>
      </p:sp>
      <p:sp>
        <p:nvSpPr>
          <p:cNvPr id="4" name="Content Placeholder 2"/>
          <p:cNvSpPr txBox="1">
            <a:spLocks/>
          </p:cNvSpPr>
          <p:nvPr/>
        </p:nvSpPr>
        <p:spPr>
          <a:xfrm>
            <a:off x="4720282" y="1155358"/>
            <a:ext cx="4258962" cy="4545227"/>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Lucida Grande"/>
              <a:buChar char="»"/>
              <a:defRPr sz="3200" kern="1200">
                <a:solidFill>
                  <a:schemeClr val="tx1"/>
                </a:solidFill>
                <a:latin typeface="+mn-lt"/>
                <a:ea typeface="+mn-ea"/>
                <a:cs typeface="Myriad Pro"/>
              </a:defRPr>
            </a:lvl1pPr>
            <a:lvl2pPr marL="742950" indent="-285750" algn="l" defTabSz="914400" rtl="0" eaLnBrk="1" latinLnBrk="0" hangingPunct="1">
              <a:spcBef>
                <a:spcPts val="600"/>
              </a:spcBef>
              <a:buFont typeface="Lucida Grande"/>
              <a:buChar char="»"/>
              <a:defRPr sz="2800" kern="1200">
                <a:solidFill>
                  <a:schemeClr val="tx1"/>
                </a:solidFill>
                <a:latin typeface="+mn-lt"/>
                <a:ea typeface="+mn-ea"/>
                <a:cs typeface="Myriad Pro"/>
              </a:defRPr>
            </a:lvl2pPr>
            <a:lvl3pPr marL="1143000" indent="-228600" algn="l" defTabSz="914400" rtl="0" eaLnBrk="1" latinLnBrk="0" hangingPunct="1">
              <a:spcBef>
                <a:spcPts val="600"/>
              </a:spcBef>
              <a:buFont typeface="Lucida Grande"/>
              <a:buChar char="»"/>
              <a:defRPr sz="2400" kern="1200">
                <a:solidFill>
                  <a:schemeClr val="tx1"/>
                </a:solidFill>
                <a:latin typeface="+mn-lt"/>
                <a:ea typeface="+mn-ea"/>
                <a:cs typeface="Myriad Pro"/>
              </a:defRPr>
            </a:lvl3pPr>
            <a:lvl4pPr marL="16002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4pPr>
            <a:lvl5pPr marL="20574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 Send "SET SOUND 440 2“</a:t>
            </a:r>
            <a:endParaRPr lang="en-US" sz="1200" dirty="0" smtClean="0"/>
          </a:p>
          <a:p>
            <a:pPr marL="0" indent="0">
              <a:buFont typeface="Lucida Grande"/>
              <a:buNone/>
            </a:pPr>
            <a:r>
              <a:rPr lang="en-US" sz="1200" dirty="0" smtClean="0"/>
              <a:t>        For b,1,5</a:t>
            </a:r>
          </a:p>
          <a:p>
            <a:pPr marL="0" indent="0">
              <a:buFont typeface="Lucida Grande"/>
              <a:buNone/>
            </a:pPr>
            <a:r>
              <a:rPr lang="en-US" sz="1200" dirty="0" smtClean="0"/>
              <a:t>           Send "SET LED 1 ON“</a:t>
            </a:r>
          </a:p>
          <a:p>
            <a:pPr marL="0" indent="0">
              <a:buFont typeface="Lucida Grande"/>
              <a:buNone/>
            </a:pPr>
            <a:r>
              <a:rPr lang="en-US" sz="1200" dirty="0" smtClean="0"/>
              <a:t>            Send "SET LED 2 ON“</a:t>
            </a:r>
          </a:p>
          <a:p>
            <a:pPr marL="0" indent="0">
              <a:buFont typeface="Lucida Grande"/>
              <a:buNone/>
            </a:pPr>
            <a:r>
              <a:rPr lang="en-US" sz="1200" dirty="0" smtClean="0"/>
              <a:t>            Wait 1</a:t>
            </a:r>
          </a:p>
          <a:p>
            <a:pPr marL="0" indent="0">
              <a:buFont typeface="Lucida Grande"/>
              <a:buNone/>
            </a:pPr>
            <a:r>
              <a:rPr lang="en-US" sz="1200" dirty="0" smtClean="0"/>
              <a:t>           Send "SET LED 1 OFF"</a:t>
            </a:r>
          </a:p>
          <a:p>
            <a:pPr marL="0" indent="0">
              <a:buFont typeface="Lucida Grande"/>
              <a:buNone/>
            </a:pPr>
            <a:r>
              <a:rPr lang="en-US" sz="1200" dirty="0" smtClean="0"/>
              <a:t>           Send "SET LED 2 OFF"</a:t>
            </a:r>
          </a:p>
          <a:p>
            <a:pPr marL="0" indent="0">
              <a:buFont typeface="Lucida Grande"/>
              <a:buNone/>
            </a:pPr>
            <a:r>
              <a:rPr lang="en-US" sz="1200" dirty="0" smtClean="0"/>
              <a:t>           Wait 1</a:t>
            </a:r>
          </a:p>
          <a:p>
            <a:pPr marL="0" indent="0">
              <a:buFont typeface="Lucida Grande"/>
              <a:buNone/>
            </a:pPr>
            <a:r>
              <a:rPr lang="en-US" sz="1200" dirty="0" smtClean="0"/>
              <a:t>     </a:t>
            </a:r>
            <a:r>
              <a:rPr lang="en-US" sz="1200" dirty="0" err="1" smtClean="0"/>
              <a:t>EndFor</a:t>
            </a:r>
            <a:endParaRPr lang="en-US" sz="1200" dirty="0" smtClean="0"/>
          </a:p>
          <a:p>
            <a:pPr marL="0" indent="0">
              <a:buFont typeface="Lucida Grande"/>
              <a:buNone/>
            </a:pPr>
            <a:r>
              <a:rPr lang="en-US" sz="1200" dirty="0" smtClean="0"/>
              <a:t>        Send "SET SERVO.CONTINUOUS 1 CCW 20 TIME 1“</a:t>
            </a:r>
          </a:p>
          <a:p>
            <a:pPr marL="0" indent="0">
              <a:buFont typeface="Lucida Grande"/>
              <a:buNone/>
            </a:pPr>
            <a:r>
              <a:rPr lang="en-US" sz="1200" dirty="0" smtClean="0"/>
              <a:t>        Else</a:t>
            </a:r>
          </a:p>
          <a:p>
            <a:pPr marL="0" indent="0">
              <a:buFont typeface="Lucida Grande"/>
              <a:buNone/>
            </a:pPr>
            <a:r>
              <a:rPr lang="en-US" sz="1200" dirty="0" smtClean="0"/>
              <a:t>           </a:t>
            </a:r>
            <a:r>
              <a:rPr lang="en-US" sz="1200" dirty="0" err="1" smtClean="0"/>
              <a:t>Disp</a:t>
            </a:r>
            <a:r>
              <a:rPr lang="en-US" sz="1200" dirty="0" smtClean="0"/>
              <a:t> "No need to trigger the alarm“</a:t>
            </a:r>
          </a:p>
          <a:p>
            <a:pPr marL="0" indent="0">
              <a:buFont typeface="Lucida Grande"/>
              <a:buNone/>
            </a:pPr>
            <a:r>
              <a:rPr lang="en-US" sz="1200" dirty="0" smtClean="0"/>
              <a:t>        </a:t>
            </a:r>
            <a:r>
              <a:rPr lang="en-US" sz="1200" dirty="0" err="1" smtClean="0"/>
              <a:t>EndIf</a:t>
            </a:r>
            <a:endParaRPr lang="en-US" sz="1200" dirty="0" smtClean="0"/>
          </a:p>
          <a:p>
            <a:pPr marL="0" indent="0">
              <a:buFont typeface="Lucida Grande"/>
              <a:buNone/>
            </a:pPr>
            <a:r>
              <a:rPr lang="en-US" sz="1200" dirty="0" smtClean="0"/>
              <a:t>   </a:t>
            </a:r>
            <a:r>
              <a:rPr lang="en-US" sz="1200" dirty="0" err="1" smtClean="0"/>
              <a:t>EndWhile</a:t>
            </a:r>
            <a:endParaRPr lang="en-US" sz="1200" dirty="0" smtClean="0"/>
          </a:p>
          <a:p>
            <a:pPr marL="0" indent="0">
              <a:buFont typeface="Lucida Grande"/>
              <a:buNone/>
            </a:pPr>
            <a:r>
              <a:rPr lang="en-US" sz="1200" dirty="0" smtClean="0"/>
              <a:t> Send "SET SERVO.CONTINUOUS 1 CW 20 TIME 1"</a:t>
            </a:r>
            <a:endParaRPr lang="en-US" sz="1200" dirty="0"/>
          </a:p>
        </p:txBody>
      </p:sp>
      <p:sp>
        <p:nvSpPr>
          <p:cNvPr id="7" name="Rounded Rectangle 6"/>
          <p:cNvSpPr/>
          <p:nvPr/>
        </p:nvSpPr>
        <p:spPr>
          <a:xfrm>
            <a:off x="5110087" y="287410"/>
            <a:ext cx="2478435"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6" name="TextBox 5"/>
          <p:cNvSpPr txBox="1"/>
          <p:nvPr/>
        </p:nvSpPr>
        <p:spPr>
          <a:xfrm>
            <a:off x="5110087" y="5338962"/>
            <a:ext cx="3877661" cy="646331"/>
          </a:xfrm>
          <a:prstGeom prst="rect">
            <a:avLst/>
          </a:prstGeom>
          <a:noFill/>
        </p:spPr>
        <p:txBody>
          <a:bodyPr wrap="square" rtlCol="0">
            <a:spAutoFit/>
          </a:bodyPr>
          <a:lstStyle/>
          <a:p>
            <a:r>
              <a:rPr lang="en-US" i="1" dirty="0" smtClean="0"/>
              <a:t>This program is also available in the </a:t>
            </a:r>
            <a:r>
              <a:rPr lang="en-US" b="1" i="1" dirty="0" smtClean="0"/>
              <a:t>Pet </a:t>
            </a:r>
            <a:r>
              <a:rPr lang="en-US" b="1" i="1" dirty="0" err="1" smtClean="0"/>
              <a:t>Alarm_ext.TNS</a:t>
            </a:r>
            <a:r>
              <a:rPr lang="en-US" i="1" dirty="0" smtClean="0"/>
              <a:t> </a:t>
            </a:r>
            <a:r>
              <a:rPr lang="en-US" i="1" dirty="0" smtClean="0"/>
              <a:t>file provided</a:t>
            </a:r>
            <a:r>
              <a:rPr lang="en-US" dirty="0" smtClean="0"/>
              <a:t>. </a:t>
            </a:r>
            <a:endParaRPr lang="en-US" dirty="0"/>
          </a:p>
        </p:txBody>
      </p:sp>
    </p:spTree>
    <p:extLst>
      <p:ext uri="{BB962C8B-B14F-4D97-AF65-F5344CB8AC3E}">
        <p14:creationId xmlns:p14="http://schemas.microsoft.com/office/powerpoint/2010/main" val="106800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Assembled Car</a:t>
            </a:r>
            <a:endParaRPr lang="en-US" dirty="0"/>
          </a:p>
        </p:txBody>
      </p:sp>
      <p:pic>
        <p:nvPicPr>
          <p:cNvPr id="3" name="Picture 2"/>
          <p:cNvPicPr>
            <a:picLocks noChangeAspect="1"/>
          </p:cNvPicPr>
          <p:nvPr/>
        </p:nvPicPr>
        <p:blipFill>
          <a:blip r:embed="rId3"/>
          <a:stretch>
            <a:fillRect/>
          </a:stretch>
        </p:blipFill>
        <p:spPr>
          <a:xfrm>
            <a:off x="1061186" y="1335712"/>
            <a:ext cx="3926450" cy="4921150"/>
          </a:xfrm>
          <a:prstGeom prst="rect">
            <a:avLst/>
          </a:prstGeom>
        </p:spPr>
      </p:pic>
    </p:spTree>
    <p:extLst>
      <p:ext uri="{BB962C8B-B14F-4D97-AF65-F5344CB8AC3E}">
        <p14:creationId xmlns:p14="http://schemas.microsoft.com/office/powerpoint/2010/main" val="2591495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EdTech_ppt template">
  <a:themeElements>
    <a:clrScheme name="Custom 1">
      <a:dk1>
        <a:srgbClr val="525252"/>
      </a:dk1>
      <a:lt1>
        <a:srgbClr val="FFFFFF"/>
      </a:lt1>
      <a:dk2>
        <a:srgbClr val="000000"/>
      </a:dk2>
      <a:lt2>
        <a:srgbClr val="FFFFFF"/>
      </a:lt2>
      <a:accent1>
        <a:srgbClr val="D1282E"/>
      </a:accent1>
      <a:accent2>
        <a:srgbClr val="363636"/>
      </a:accent2>
      <a:accent3>
        <a:srgbClr val="888888"/>
      </a:accent3>
      <a:accent4>
        <a:srgbClr val="8064A2"/>
      </a:accent4>
      <a:accent5>
        <a:srgbClr val="4BACC6"/>
      </a:accent5>
      <a:accent6>
        <a:srgbClr val="F79646"/>
      </a:accent6>
      <a:hlink>
        <a:srgbClr val="1973B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EdTech_ppt template.thmx</Template>
  <TotalTime>45387</TotalTime>
  <Words>8837</Words>
  <Application>Microsoft Office PowerPoint</Application>
  <PresentationFormat>On-screen Show (4:3)</PresentationFormat>
  <Paragraphs>1012</Paragraphs>
  <Slides>91</Slides>
  <Notes>67</Notes>
  <HiddenSlides>5</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EdTech_ppt template</vt:lpstr>
      <vt:lpstr>Pet Car Alarm Project</vt:lpstr>
      <vt:lpstr>Overview of Tasks</vt:lpstr>
      <vt:lpstr>Note to the Teacher- ‘10 Minutes of Code References’ for the Tasks</vt:lpstr>
      <vt:lpstr>1. Project Overview and Intro to Programming</vt:lpstr>
      <vt:lpstr>The Problem: Hot cars can be deadly to pets.  </vt:lpstr>
      <vt:lpstr>The “Greenhouse Effect” in a Closed Car</vt:lpstr>
      <vt:lpstr>Doesn’t take much time for the heat inside the car to reach dangerous levels!  </vt:lpstr>
      <vt:lpstr>EX: If Temperature outside is 95° F…</vt:lpstr>
      <vt:lpstr>Heat Stroke in Dogs</vt:lpstr>
      <vt:lpstr>Design Challenge:</vt:lpstr>
      <vt:lpstr>Engineering Design Process:</vt:lpstr>
      <vt:lpstr>Project Parts List:</vt:lpstr>
      <vt:lpstr>PowerPoint Presentation</vt:lpstr>
      <vt:lpstr>1.2 Introduction to Programming</vt:lpstr>
      <vt:lpstr>PowerPoint Presentation</vt:lpstr>
      <vt:lpstr>Background: Programming tips</vt:lpstr>
      <vt:lpstr>Student Task: Create and execute a program to display “Hello World”</vt:lpstr>
      <vt:lpstr>Note to the Teacher- 10 Minutes of Code References for the Tasks</vt:lpstr>
      <vt:lpstr>2. Introduction to the tI-Innovator Hub </vt:lpstr>
      <vt:lpstr>Introduction to the TI-Innovator™ Hub </vt:lpstr>
      <vt:lpstr>Student Task: Write Program to Display Colors</vt:lpstr>
      <vt:lpstr>Exploration: </vt:lpstr>
      <vt:lpstr>Extension:</vt:lpstr>
      <vt:lpstr>Student Task: Blink the RGB LED</vt:lpstr>
      <vt:lpstr>Student Task: Blink the RGB LED</vt:lpstr>
      <vt:lpstr>Exploration:</vt:lpstr>
      <vt:lpstr>Extension: Try this!</vt:lpstr>
      <vt:lpstr>Mini project: Create a Traffic Light</vt:lpstr>
      <vt:lpstr>Student Task: Create a Traffic Light</vt:lpstr>
      <vt:lpstr>Student Task: Create a Traffic Light</vt:lpstr>
      <vt:lpstr>Student Task: Create a Traffic Light</vt:lpstr>
      <vt:lpstr>Example Code:</vt:lpstr>
      <vt:lpstr>Exploration:</vt:lpstr>
      <vt:lpstr>Extension: Try this! </vt:lpstr>
      <vt:lpstr>3. Introduction to Using InPut and OutPUT</vt:lpstr>
      <vt:lpstr>Introduction: Input and Output</vt:lpstr>
      <vt:lpstr>Brightness Sensor on TI-Innovator Hub </vt:lpstr>
      <vt:lpstr>Brightness Sensor on TI-Innovator Hub </vt:lpstr>
      <vt:lpstr>Example Code- Brightness sensor</vt:lpstr>
      <vt:lpstr>3.1 Mini Project: Using InPut and OutPUT</vt:lpstr>
      <vt:lpstr>Student Task: Write a program that controls sounds, based on light.</vt:lpstr>
      <vt:lpstr>Try using a flowchart to plan:</vt:lpstr>
      <vt:lpstr>Try using a flowchart to plan:</vt:lpstr>
      <vt:lpstr>Student Task: Write a program that controls sounds based on light</vt:lpstr>
      <vt:lpstr>Student Task: Write Program that controls sounds based on light</vt:lpstr>
      <vt:lpstr>Example Code</vt:lpstr>
      <vt:lpstr>Exploration:</vt:lpstr>
      <vt:lpstr>Extension: Try This! </vt:lpstr>
      <vt:lpstr>4. Using External Input and Output devices</vt:lpstr>
      <vt:lpstr>External Input and Output</vt:lpstr>
      <vt:lpstr>Discussion</vt:lpstr>
      <vt:lpstr>Temperature Sensor</vt:lpstr>
      <vt:lpstr>Connecting the Temperature Sensor</vt:lpstr>
      <vt:lpstr>Using the Temperature Sensor</vt:lpstr>
      <vt:lpstr>Exploration: Temperature Sensor </vt:lpstr>
      <vt:lpstr>One line of code can change the readings from  C  F: </vt:lpstr>
      <vt:lpstr>Student Task: Adding Output</vt:lpstr>
      <vt:lpstr>Things to Consider While Planning</vt:lpstr>
      <vt:lpstr>Using a flowchart to plan:</vt:lpstr>
      <vt:lpstr>Student Task: Adding Output</vt:lpstr>
      <vt:lpstr>Student Task: Adding Output</vt:lpstr>
      <vt:lpstr>Sample Code</vt:lpstr>
      <vt:lpstr>Exploration/Discussion:</vt:lpstr>
      <vt:lpstr>Hall effect sensor</vt:lpstr>
      <vt:lpstr>Connecting the Hall Effect Sensor</vt:lpstr>
      <vt:lpstr>Using the Hall Effect Sensor</vt:lpstr>
      <vt:lpstr>Exploration </vt:lpstr>
      <vt:lpstr>LED</vt:lpstr>
      <vt:lpstr>Connecting the LED</vt:lpstr>
      <vt:lpstr>Using the LED</vt:lpstr>
      <vt:lpstr>Motor</vt:lpstr>
      <vt:lpstr>Connecting the Motor</vt:lpstr>
      <vt:lpstr>Using the Motor</vt:lpstr>
      <vt:lpstr>5. Putting it all Together- The Pet Car Alarm</vt:lpstr>
      <vt:lpstr>The Problem: Hot cars can be deadly to pets.  </vt:lpstr>
      <vt:lpstr>The “Greenhouse Effect” in a Closed Car</vt:lpstr>
      <vt:lpstr>Doesn’t take much time for the heat inside the car to reach dangerous levels!  </vt:lpstr>
      <vt:lpstr>Project Parts List</vt:lpstr>
      <vt:lpstr>Design Challenge:</vt:lpstr>
      <vt:lpstr>Student Task: Pet Car Alarm</vt:lpstr>
      <vt:lpstr>Student Task: Pet Car Alarm</vt:lpstr>
      <vt:lpstr>PowerPoint Presentation</vt:lpstr>
      <vt:lpstr>Using a flowchart to plan:</vt:lpstr>
      <vt:lpstr>Hint: When should the alarm be activated?</vt:lpstr>
      <vt:lpstr>3. Write the Code</vt:lpstr>
      <vt:lpstr>Extension: Try This!</vt:lpstr>
      <vt:lpstr>6. Presentation: Sell your Product</vt:lpstr>
      <vt:lpstr>Things to consider for your product pitch….</vt:lpstr>
      <vt:lpstr>Sample Code (Basic)</vt:lpstr>
      <vt:lpstr>Extension Code</vt:lpstr>
      <vt:lpstr>Sample Assembled Car</vt:lpstr>
    </vt:vector>
  </TitlesOfParts>
  <Company>Texas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 Car Alarm with TI-Innovator</dc:title>
  <dc:creator>Texas Instruments</dc:creator>
  <cp:lastModifiedBy>Kugler, Cara</cp:lastModifiedBy>
  <cp:revision>1508</cp:revision>
  <cp:lastPrinted>2016-06-09T16:23:23Z</cp:lastPrinted>
  <dcterms:created xsi:type="dcterms:W3CDTF">2015-05-25T16:46:43Z</dcterms:created>
  <dcterms:modified xsi:type="dcterms:W3CDTF">2018-06-06T18:04:55Z</dcterms:modified>
</cp:coreProperties>
</file>