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81" r:id="rId3"/>
    <p:sldMasterId id="214748368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5755cd52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45755cd522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55258d35a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g455258d35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g455258d35a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5755cd522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45755cd52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2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24" name="Google Shape;24;p2"/>
            <p:cNvSpPr/>
            <p:nvPr/>
          </p:nvSpPr>
          <p:spPr>
            <a:xfrm>
              <a:off x="0" y="-7862"/>
              <a:ext cx="863600" cy="5698067"/>
            </a:xfrm>
            <a:custGeom>
              <a:rect b="b" l="l" r="r" t="t"/>
              <a:pathLst>
                <a:path extrusionOk="0" h="5698067" w="863600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69803"/>
              </a:schemeClr>
            </a:solidFill>
            <a:ln>
              <a:noFill/>
            </a:ln>
          </p:spPr>
        </p:sp>
        <p:cxnSp>
          <p:nvCxnSpPr>
            <p:cNvPr id="25" name="Google Shape;25;p2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" name="Google Shape;26;p2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7" name="Google Shape;27;p2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28" name="Google Shape;28;p2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9" name="Google Shape;29;p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B0E3">
                <a:alpha val="49803"/>
              </a:srgbClr>
            </a:solidFill>
            <a:ln>
              <a:noFill/>
            </a:ln>
          </p:spPr>
        </p:sp>
        <p:sp>
          <p:nvSpPr>
            <p:cNvPr id="31" name="Google Shape;31;p2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69803"/>
              </a:schemeClr>
            </a:solidFill>
            <a:ln>
              <a:noFill/>
            </a:ln>
          </p:spPr>
        </p:sp>
        <p:sp>
          <p:nvSpPr>
            <p:cNvPr id="32" name="Google Shape;32;p2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292">
                <a:alpha val="80000"/>
              </a:srgbClr>
            </a:solidFill>
            <a:ln>
              <a:noFill/>
            </a:ln>
          </p:spPr>
        </p:sp>
        <p:sp>
          <p:nvSpPr>
            <p:cNvPr id="33" name="Google Shape;33;p2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b="0" i="0" sz="5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7" name="Google Shape;37;p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8" name="Google Shape;38;p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i="0" sz="2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1" name="Google Shape;91;p11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2" name="Google Shape;92;p11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3" name="Google Shape;93;p1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4" name="Google Shape;94;p1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" name="Google Shape;95;p1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>
  <p:cSld name="Quote with Captio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i="0" sz="4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8" name="Google Shape;98;p12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9" name="Google Shape;99;p12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0" name="Google Shape;100;p1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2" name="Google Shape;102;p1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12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04" name="Google Shape;104;p12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>
  <p:cSld name="Name Card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i="0" sz="4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7" name="Google Shape;107;p13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8" name="Google Shape;108;p1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9" name="Google Shape;109;p1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0" name="Google Shape;110;p1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Name Card">
  <p:cSld name="Quote Name Card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i="0" sz="4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3" name="Google Shape;113;p14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4" name="Google Shape;114;p14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5" name="Google Shape;115;p1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6" name="Google Shape;116;p1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7" name="Google Shape;117;p1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14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9" name="Google Shape;119;p1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rue or False">
  <p:cSld name="True or Fals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i="0" sz="4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2" name="Google Shape;122;p15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3" name="Google Shape;123;p15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4" name="Google Shape;124;p1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5" name="Google Shape;125;p1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1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9" name="Google Shape;129;p16"/>
          <p:cNvSpPr txBox="1"/>
          <p:nvPr>
            <p:ph idx="1" type="body"/>
          </p:nvPr>
        </p:nvSpPr>
        <p:spPr>
          <a:xfrm rot="5400000">
            <a:off x="3035282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0" name="Google Shape;130;p1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1" name="Google Shape;131;p1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2" name="Google Shape;132;p1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5" name="Google Shape;135;p17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6" name="Google Shape;136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7" name="Google Shape;137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8" name="Google Shape;138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/>
          <p:nvPr>
            <p:ph type="ctrTitle"/>
          </p:nvPr>
        </p:nvSpPr>
        <p:spPr>
          <a:xfrm>
            <a:off x="914400" y="2130425"/>
            <a:ext cx="103632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Google Shape;146;p19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969696"/>
              </a:buClr>
              <a:buSzPts val="3200"/>
              <a:buFont typeface="Merriweather Sans"/>
              <a:buNone/>
              <a:defRPr b="0" i="0" sz="3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Google Shape;147;p19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p19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19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20"/>
          <p:cNvSpPr txBox="1"/>
          <p:nvPr>
            <p:ph idx="1" type="body"/>
          </p:nvPr>
        </p:nvSpPr>
        <p:spPr>
          <a:xfrm>
            <a:off x="609600" y="1600200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3" name="Google Shape;153;p20"/>
          <p:cNvSpPr txBox="1"/>
          <p:nvPr>
            <p:ph idx="2" type="body"/>
          </p:nvPr>
        </p:nvSpPr>
        <p:spPr>
          <a:xfrm>
            <a:off x="6197600" y="1600200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20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0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20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ustom Layout">
  <p:cSld name="Custom Layout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/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9" name="Google Shape;159;p21"/>
          <p:cNvSpPr txBox="1"/>
          <p:nvPr>
            <p:ph idx="1" type="body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1" name="Google Shape;41;p3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2" name="Google Shape;42;p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3" name="Google Shape;43;p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4" name="Google Shape;44;p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us-bkgd.png" id="162" name="Google Shape;16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775200" y="0"/>
            <a:ext cx="55626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3" name="Google Shape;163;p22"/>
          <p:cNvCxnSpPr/>
          <p:nvPr/>
        </p:nvCxnSpPr>
        <p:spPr>
          <a:xfrm>
            <a:off x="0" y="6477000"/>
            <a:ext cx="96519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64" name="Google Shape;16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55200" y="6324600"/>
            <a:ext cx="1549399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2"/>
          <p:cNvSpPr txBox="1"/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7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6" name="Google Shape;166;p22"/>
          <p:cNvSpPr txBox="1"/>
          <p:nvPr>
            <p:ph idx="1" type="subTitle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23"/>
          <p:cNvSpPr txBox="1"/>
          <p:nvPr>
            <p:ph idx="1" type="body"/>
          </p:nvPr>
        </p:nvSpPr>
        <p:spPr>
          <a:xfrm>
            <a:off x="609600" y="1600200"/>
            <a:ext cx="109728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23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1" name="Google Shape;171;p23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 txBox="1"/>
          <p:nvPr>
            <p:ph type="title"/>
          </p:nvPr>
        </p:nvSpPr>
        <p:spPr>
          <a:xfrm>
            <a:off x="963084" y="4406900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4" name="Google Shape;174;p24"/>
          <p:cNvSpPr txBox="1"/>
          <p:nvPr>
            <p:ph idx="1" type="body"/>
          </p:nvPr>
        </p:nvSpPr>
        <p:spPr>
          <a:xfrm>
            <a:off x="963084" y="2906713"/>
            <a:ext cx="103632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969696"/>
              </a:buClr>
              <a:buSzPts val="1800"/>
              <a:buFont typeface="Merriweather Sans"/>
              <a:buNone/>
              <a:defRPr b="0" i="0" sz="1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96969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Merriweather Sans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Merriweather Sans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5" name="Google Shape;175;p24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6" name="Google Shape;176;p24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7" name="Google Shape;177;p24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5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0" name="Google Shape;180;p25"/>
          <p:cNvSpPr txBox="1"/>
          <p:nvPr>
            <p:ph idx="1" type="body"/>
          </p:nvPr>
        </p:nvSpPr>
        <p:spPr>
          <a:xfrm>
            <a:off x="609600" y="1535113"/>
            <a:ext cx="53868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1" name="Google Shape;181;p25"/>
          <p:cNvSpPr txBox="1"/>
          <p:nvPr>
            <p:ph idx="2" type="body"/>
          </p:nvPr>
        </p:nvSpPr>
        <p:spPr>
          <a:xfrm>
            <a:off x="609600" y="2174875"/>
            <a:ext cx="53868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2" name="Google Shape;182;p25"/>
          <p:cNvSpPr txBox="1"/>
          <p:nvPr>
            <p:ph idx="3" type="body"/>
          </p:nvPr>
        </p:nvSpPr>
        <p:spPr>
          <a:xfrm>
            <a:off x="6193367" y="1535113"/>
            <a:ext cx="53892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3" name="Google Shape;183;p25"/>
          <p:cNvSpPr txBox="1"/>
          <p:nvPr>
            <p:ph idx="4" type="body"/>
          </p:nvPr>
        </p:nvSpPr>
        <p:spPr>
          <a:xfrm>
            <a:off x="6193367" y="2174875"/>
            <a:ext cx="53892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4" name="Google Shape;184;p25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5" name="Google Shape;185;p25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6" name="Google Shape;186;p25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9" name="Google Shape;189;p26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0" name="Google Shape;190;p26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1" name="Google Shape;191;p26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7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4" name="Google Shape;194;p27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5" name="Google Shape;195;p27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609600" y="273050"/>
            <a:ext cx="4011300" cy="1161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4766733" y="273050"/>
            <a:ext cx="6815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9" name="Google Shape;199;p28"/>
          <p:cNvSpPr txBox="1"/>
          <p:nvPr>
            <p:ph idx="2" type="body"/>
          </p:nvPr>
        </p:nvSpPr>
        <p:spPr>
          <a:xfrm>
            <a:off x="609600" y="1435100"/>
            <a:ext cx="40113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erriweather Sans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erriweather Sans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erriweather Sans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erriweather Sans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erriweather Sans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0" name="Google Shape;200;p28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1" name="Google Shape;201;p28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2" name="Google Shape;202;p28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 txBox="1"/>
          <p:nvPr>
            <p:ph type="title"/>
          </p:nvPr>
        </p:nvSpPr>
        <p:spPr>
          <a:xfrm>
            <a:off x="2389717" y="4800600"/>
            <a:ext cx="73152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5" name="Google Shape;205;p29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6" name="Google Shape;206;p29"/>
          <p:cNvSpPr txBox="1"/>
          <p:nvPr>
            <p:ph idx="1" type="body"/>
          </p:nvPr>
        </p:nvSpPr>
        <p:spPr>
          <a:xfrm>
            <a:off x="2389717" y="5367338"/>
            <a:ext cx="73152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erriweather Sans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erriweather Sans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erriweather Sans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erriweather Sans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erriweather Sans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7" name="Google Shape;207;p29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8" name="Google Shape;208;p29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9" name="Google Shape;209;p29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2" name="Google Shape;212;p30"/>
          <p:cNvSpPr txBox="1"/>
          <p:nvPr>
            <p:ph idx="1" type="body"/>
          </p:nvPr>
        </p:nvSpPr>
        <p:spPr>
          <a:xfrm rot="5400000">
            <a:off x="4114800" y="-1905000"/>
            <a:ext cx="3962400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3" name="Google Shape;213;p30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4" name="Google Shape;214;p30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5" name="Google Shape;215;p30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1"/>
          <p:cNvSpPr txBox="1"/>
          <p:nvPr>
            <p:ph type="title"/>
          </p:nvPr>
        </p:nvSpPr>
        <p:spPr>
          <a:xfrm rot="5400000">
            <a:off x="7285050" y="1828788"/>
            <a:ext cx="58515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31"/>
          <p:cNvSpPr txBox="1"/>
          <p:nvPr>
            <p:ph idx="1" type="body"/>
          </p:nvPr>
        </p:nvSpPr>
        <p:spPr>
          <a:xfrm rot="5400000">
            <a:off x="1697000" y="-812862"/>
            <a:ext cx="5851500" cy="80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9" name="Google Shape;219;p31"/>
          <p:cNvSpPr txBox="1"/>
          <p:nvPr>
            <p:ph idx="10" type="dt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0" name="Google Shape;220;p31"/>
          <p:cNvSpPr txBox="1"/>
          <p:nvPr>
            <p:ph idx="11" type="ftr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1" name="Google Shape;221;p31"/>
          <p:cNvSpPr txBox="1"/>
          <p:nvPr>
            <p:ph idx="12" type="sldNum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7" name="Google Shape;47;p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8" name="Google Shape;48;p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9" name="Google Shape;49;p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Custom Layout">
  <p:cSld name="1_Custom Layou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2"/>
          <p:cNvSpPr txBox="1"/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4" name="Google Shape;224;p32"/>
          <p:cNvSpPr txBox="1"/>
          <p:nvPr>
            <p:ph idx="1" type="body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Slide">
  <p:cSld name="2_Title Slide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us-bkgd.png" id="227" name="Google Shape;227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775200" y="0"/>
            <a:ext cx="55626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8" name="Google Shape;228;p33"/>
          <p:cNvCxnSpPr/>
          <p:nvPr/>
        </p:nvCxnSpPr>
        <p:spPr>
          <a:xfrm>
            <a:off x="0" y="6477000"/>
            <a:ext cx="96519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9" name="Google Shape;22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55200" y="6324600"/>
            <a:ext cx="1549399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3"/>
          <p:cNvSpPr txBox="1"/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7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1" name="Google Shape;231;p33"/>
          <p:cNvSpPr txBox="1"/>
          <p:nvPr>
            <p:ph idx="1" type="subTitle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Custom Layout">
  <p:cSld name="2_Custom Layou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4"/>
          <p:cNvSpPr txBox="1"/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4" name="Google Shape;234;p34"/>
          <p:cNvSpPr txBox="1"/>
          <p:nvPr>
            <p:ph idx="1" type="body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Slide">
  <p:cSld name="3_Title Slide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us-bkgd.png" id="237" name="Google Shape;237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775200" y="0"/>
            <a:ext cx="55626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8" name="Google Shape;238;p35"/>
          <p:cNvCxnSpPr/>
          <p:nvPr/>
        </p:nvCxnSpPr>
        <p:spPr>
          <a:xfrm>
            <a:off x="0" y="6477000"/>
            <a:ext cx="96519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9" name="Google Shape;23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55200" y="6324600"/>
            <a:ext cx="1549399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 txBox="1"/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7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1" name="Google Shape;241;p35"/>
          <p:cNvSpPr txBox="1"/>
          <p:nvPr>
            <p:ph idx="1" type="subTitle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aption">
  <p:cSld name="Title and Capti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i="0" sz="44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2" name="Google Shape;52;p5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3" name="Google Shape;53;p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4" name="Google Shape;54;p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i="0" sz="40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8" name="Google Shape;58;p6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9" name="Google Shape;59;p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0" name="Google Shape;60;p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5" name="Google Shape;65;p7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6" name="Google Shape;66;p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7" name="Google Shape;67;p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1" name="Google Shape;71;p8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2" name="Google Shape;72;p8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3" name="Google Shape;73;p8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4" name="Google Shape;74;p8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5" name="Google Shape;75;p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6" name="Google Shape;76;p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7" name="Google Shape;77;p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0" name="Google Shape;80;p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1" name="Google Shape;81;p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0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b="0" i="0" sz="20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4" name="Google Shape;84;p10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5" name="Google Shape;85;p10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6" name="Google Shape;86;p1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7" name="Google Shape;87;p1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8" name="Google Shape;88;p1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0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1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1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10" name="Google Shape;10;p1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1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B0E3">
                <a:alpha val="49803"/>
              </a:srgbClr>
            </a:solidFill>
            <a:ln>
              <a:noFill/>
            </a:ln>
          </p:spPr>
        </p:sp>
        <p:sp>
          <p:nvSpPr>
            <p:cNvPr id="13" name="Google Shape;13;p1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69803"/>
              </a:schemeClr>
            </a:solidFill>
            <a:ln>
              <a:noFill/>
            </a:ln>
          </p:spPr>
        </p:sp>
        <p:sp>
          <p:nvSpPr>
            <p:cNvPr id="14" name="Google Shape;14;p1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292">
                <a:alpha val="80000"/>
              </a:srgbClr>
            </a:solidFill>
            <a:ln>
              <a:noFill/>
            </a:ln>
          </p:spPr>
        </p:sp>
        <p:sp>
          <p:nvSpPr>
            <p:cNvPr id="15" name="Google Shape;15;p1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6980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" name="Google Shape;17;p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" name="Google Shape;18;p1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0" name="Google Shape;20;p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1" name="Google Shape;21;p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Google Shape;141;p18"/>
          <p:cNvSpPr txBox="1"/>
          <p:nvPr>
            <p:ph idx="1" type="body"/>
          </p:nvPr>
        </p:nvSpPr>
        <p:spPr>
          <a:xfrm>
            <a:off x="609600" y="1600200"/>
            <a:ext cx="109728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42" name="Google Shape;142;p18"/>
          <p:cNvCxnSpPr/>
          <p:nvPr/>
        </p:nvCxnSpPr>
        <p:spPr>
          <a:xfrm>
            <a:off x="0" y="6477000"/>
            <a:ext cx="96519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43" name="Google Shape;14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55200" y="6324600"/>
            <a:ext cx="1549399" cy="3683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rgapinski@dist113.or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hyperlink" Target="http://drive.google.com/file/d/1cYVMN9yBlFoLvo4gUYFD4OV4OhlTRMs3/view" TargetMode="External"/><Relationship Id="rId5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hyperlink" Target="http://smarturl.it/TIRoverNewtonDemo?&amp;IQid=gg" TargetMode="External"/><Relationship Id="rId10" Type="http://schemas.openxmlformats.org/officeDocument/2006/relationships/hyperlink" Target="http://smarturl.it/TIRoverNewtonServo?&amp;IQid=gg" TargetMode="External"/><Relationship Id="rId12" Type="http://schemas.openxmlformats.org/officeDocument/2006/relationships/hyperlink" Target="http://smarturl.it/TIRoverNewtonCAD?&amp;IQid=gg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mailto:adam@adamkalman.com" TargetMode="External"/><Relationship Id="rId4" Type="http://schemas.openxmlformats.org/officeDocument/2006/relationships/hyperlink" Target="mailto:natalielaky@icloud.com" TargetMode="External"/><Relationship Id="rId9" Type="http://schemas.openxmlformats.org/officeDocument/2006/relationships/hyperlink" Target="http://smarturl.it/TIRoverNewton?&amp;IQid=gg" TargetMode="External"/><Relationship Id="rId5" Type="http://schemas.openxmlformats.org/officeDocument/2006/relationships/hyperlink" Target="mailto:natalie.abreu3@gmail.com" TargetMode="External"/><Relationship Id="rId6" Type="http://schemas.openxmlformats.org/officeDocument/2006/relationships/hyperlink" Target="mailto:BenCohen16@icloud.com" TargetMode="External"/><Relationship Id="rId7" Type="http://schemas.openxmlformats.org/officeDocument/2006/relationships/hyperlink" Target="https://youtu.be/03wQkjMRlvM" TargetMode="External"/><Relationship Id="rId8" Type="http://schemas.openxmlformats.org/officeDocument/2006/relationships/hyperlink" Target="https://www.youtube.com/watch?v=OzzGZrgkF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6"/>
          <p:cNvSpPr txBox="1"/>
          <p:nvPr>
            <p:ph type="ctrTitle"/>
          </p:nvPr>
        </p:nvSpPr>
        <p:spPr>
          <a:xfrm>
            <a:off x="1507067" y="1272209"/>
            <a:ext cx="7766936" cy="10999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7597"/>
              </a:buClr>
              <a:buSzPts val="6600"/>
              <a:buFont typeface="Trebuchet MS"/>
              <a:buNone/>
            </a:pPr>
            <a:r>
              <a:rPr b="1" i="0" lang="en-US" sz="66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STEM And Rover</a:t>
            </a:r>
            <a:r>
              <a:rPr b="1" lang="en-US" sz="6600">
                <a:solidFill>
                  <a:srgbClr val="000000"/>
                </a:solidFill>
              </a:rPr>
              <a:t>:</a:t>
            </a:r>
            <a:endParaRPr b="1" sz="6600">
              <a:solidFill>
                <a:srgbClr val="0000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7597"/>
              </a:buClr>
              <a:buSzPts val="6600"/>
              <a:buFont typeface="Trebuchet MS"/>
              <a:buNone/>
            </a:pPr>
            <a:r>
              <a:rPr b="1" i="1" lang="en-US" sz="4800">
                <a:solidFill>
                  <a:srgbClr val="0F7597"/>
                </a:solidFill>
              </a:rPr>
              <a:t>Math in Motion</a:t>
            </a:r>
            <a:r>
              <a:rPr b="1" i="1" lang="en-US" sz="480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i="0" lang="en-US" sz="660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/>
          </a:p>
        </p:txBody>
      </p:sp>
      <p:sp>
        <p:nvSpPr>
          <p:cNvPr id="247" name="Google Shape;247;p36"/>
          <p:cNvSpPr txBox="1"/>
          <p:nvPr>
            <p:ph idx="1" type="subTitle"/>
          </p:nvPr>
        </p:nvSpPr>
        <p:spPr>
          <a:xfrm>
            <a:off x="1507067" y="3865303"/>
            <a:ext cx="7766936" cy="17271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Robin Gapinski</a:t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Highland Park High School</a:t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b="0" i="0" lang="en-US" sz="180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3"/>
              </a:rPr>
              <a:t>rgapinski@dist113.org</a:t>
            </a:r>
            <a:endParaRPr b="0" i="0" sz="1800" u="none" cap="none" strike="noStrike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TI Regional Instructor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7"/>
          <p:cNvSpPr txBox="1"/>
          <p:nvPr>
            <p:ph type="title"/>
          </p:nvPr>
        </p:nvSpPr>
        <p:spPr>
          <a:xfrm>
            <a:off x="677334" y="609600"/>
            <a:ext cx="971237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10 Minutes of Code:  </a:t>
            </a:r>
            <a:br>
              <a:rPr b="0" i="0" lang="en-US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00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TI-Nspire CX with the TI-Innovator Rover</a:t>
            </a:r>
            <a:endParaRPr b="1" i="0" sz="4000" u="none" cap="none" strike="noStrike">
              <a:solidFill>
                <a:srgbClr val="0F759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53" name="Google Shape;253;p37"/>
          <p:cNvSpPr txBox="1"/>
          <p:nvPr>
            <p:ph idx="1" type="body"/>
          </p:nvPr>
        </p:nvSpPr>
        <p:spPr>
          <a:xfrm>
            <a:off x="677325" y="1930400"/>
            <a:ext cx="10422000" cy="42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❖"/>
            </a:pPr>
            <a:r>
              <a:rPr b="0" i="1" lang="en-US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education.ti.com/en/us/solutions.ti-codes/nspire/10minutes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3000" u="sng" cap="none" strike="noStrike">
                <a:solidFill>
                  <a:srgbClr val="3F3F3F"/>
                </a:solidFill>
              </a:rPr>
              <a:t>Unit 4</a:t>
            </a:r>
            <a:endParaRPr b="1" sz="3000" u="sng"/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3F3F3F"/>
                </a:solidFill>
              </a:rPr>
              <a:t>Skill Builder 1: Your First Rover Program </a:t>
            </a:r>
            <a:endParaRPr b="1" sz="2400"/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i="1" lang="en-US" sz="3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-student activity worksheet</a:t>
            </a:r>
            <a:endParaRPr b="0" i="0" sz="300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3F3F3F"/>
                </a:solidFill>
              </a:rPr>
              <a:t>Skill Builder 2 &amp; 3: </a:t>
            </a:r>
            <a:r>
              <a:rPr b="1" lang="en-US" sz="3000"/>
              <a:t>Challenge</a:t>
            </a:r>
            <a:endParaRPr b="1" sz="3000"/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i="1" lang="en-US" sz="30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-student activity worksheet</a:t>
            </a:r>
            <a:endParaRPr b="0" i="0" sz="300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3429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❖"/>
            </a:pPr>
            <a:r>
              <a:t/>
            </a:r>
            <a:endParaRPr/>
          </a:p>
          <a:p>
            <a:pPr indent="-2413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/>
          <p:nvPr>
            <p:ph type="title"/>
          </p:nvPr>
        </p:nvSpPr>
        <p:spPr>
          <a:xfrm>
            <a:off x="624326" y="967409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rPr lang="en-US" sz="3240"/>
              <a:t>   </a:t>
            </a:r>
            <a: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Using the Coordinate Grid</a:t>
            </a:r>
            <a:b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0" lang="en-US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CHALLENGES:</a:t>
            </a:r>
            <a:endParaRPr b="1" i="0" u="none" cap="none" strike="noStrike">
              <a:solidFill>
                <a:srgbClr val="0F759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t/>
            </a:r>
            <a:endParaRPr b="1" sz="3000">
              <a:solidFill>
                <a:srgbClr val="0F7597"/>
              </a:solidFill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3000">
                <a:solidFill>
                  <a:schemeClr val="dk1"/>
                </a:solidFill>
              </a:rPr>
              <a:t>Write a program that makes Rover trace out a geometric shape on a coordinate grid.</a:t>
            </a:r>
            <a:endParaRPr i="1" sz="3000">
              <a:solidFill>
                <a:schemeClr val="dk1"/>
              </a:solidFill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</a:endParaRPr>
          </a:p>
          <a:p>
            <a:pPr indent="-4191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Send “CONNECT RV”</a:t>
            </a:r>
            <a:endParaRPr b="1" sz="3000">
              <a:solidFill>
                <a:schemeClr val="dk1"/>
              </a:solidFill>
            </a:endParaRPr>
          </a:p>
          <a:p>
            <a:pPr indent="-4191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Send “RV to XY 2  0”</a:t>
            </a:r>
            <a:endParaRPr b="1" sz="3000">
              <a:solidFill>
                <a:schemeClr val="dk1"/>
              </a:solidFill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</a:endParaRPr>
          </a:p>
          <a:p>
            <a:pPr indent="0" lvl="0" marL="18288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rPr b="1" lang="en-US" sz="4800">
                <a:solidFill>
                  <a:schemeClr val="dk1"/>
                </a:solidFill>
              </a:rPr>
              <a:t>  </a:t>
            </a:r>
            <a:endParaRPr b="1" i="1" sz="4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9"/>
          <p:cNvSpPr txBox="1"/>
          <p:nvPr>
            <p:ph type="title"/>
          </p:nvPr>
        </p:nvSpPr>
        <p:spPr>
          <a:xfrm>
            <a:off x="427550" y="967400"/>
            <a:ext cx="9919200" cy="13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Using the </a:t>
            </a:r>
            <a:r>
              <a:rPr b="1" lang="en-US" sz="4770">
                <a:solidFill>
                  <a:srgbClr val="0F7597"/>
                </a:solidFill>
              </a:rPr>
              <a:t>RV to ANGLE command</a:t>
            </a:r>
            <a:b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b="1" i="0" lang="en-US" sz="4770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0" lang="en-US" u="none" cap="none" strike="noStrike">
                <a:solidFill>
                  <a:srgbClr val="0F7597"/>
                </a:solidFill>
                <a:latin typeface="Trebuchet MS"/>
                <a:ea typeface="Trebuchet MS"/>
                <a:cs typeface="Trebuchet MS"/>
                <a:sym typeface="Trebuchet MS"/>
              </a:rPr>
              <a:t>CHALLENGES:</a:t>
            </a:r>
            <a:endParaRPr b="1" i="0" u="none" cap="none" strike="noStrike">
              <a:solidFill>
                <a:srgbClr val="0F759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t/>
            </a:r>
            <a:endParaRPr b="1" sz="3000">
              <a:solidFill>
                <a:srgbClr val="0F7597"/>
              </a:solidFill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chemeClr val="dk1"/>
                </a:solidFill>
              </a:rPr>
              <a:t>Navigation or Transformation problems</a:t>
            </a:r>
            <a:endParaRPr i="1" sz="3000">
              <a:solidFill>
                <a:schemeClr val="dk1"/>
              </a:solidFill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000">
              <a:solidFill>
                <a:schemeClr val="dk1"/>
              </a:solidFill>
            </a:endParaRPr>
          </a:p>
          <a:p>
            <a:pPr indent="-4191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Send “CONNECT RV”</a:t>
            </a:r>
            <a:endParaRPr b="1" sz="3000">
              <a:solidFill>
                <a:schemeClr val="dk1"/>
              </a:solidFill>
            </a:endParaRPr>
          </a:p>
          <a:p>
            <a:pPr indent="-4191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Send “RV TO ANGLE 30”</a:t>
            </a:r>
            <a:endParaRPr b="1" sz="3000">
              <a:solidFill>
                <a:schemeClr val="dk1"/>
              </a:solidFill>
            </a:endParaRPr>
          </a:p>
          <a:p>
            <a:pPr indent="-4191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Send “RV FORWARD 2”</a:t>
            </a:r>
            <a:endParaRPr b="1" sz="3000">
              <a:solidFill>
                <a:schemeClr val="dk1"/>
              </a:solidFill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</a:endParaRPr>
          </a:p>
          <a:p>
            <a:pPr indent="0" lvl="0" marL="18288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40"/>
              <a:buFont typeface="Trebuchet MS"/>
              <a:buNone/>
            </a:pPr>
            <a:r>
              <a:rPr b="1" lang="en-US" sz="4800">
                <a:solidFill>
                  <a:schemeClr val="dk1"/>
                </a:solidFill>
              </a:rPr>
              <a:t>  </a:t>
            </a:r>
            <a:endParaRPr b="1" i="1" sz="4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Your </a:t>
            </a:r>
            <a:r>
              <a:rPr lang="en-US"/>
              <a:t>C</a:t>
            </a:r>
            <a:r>
              <a:rPr b="0" i="0" lang="en-US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hallenge: </a:t>
            </a:r>
            <a:r>
              <a:rPr b="1" i="1" lang="en-US" sz="4400" u="none" cap="none" strike="noStrike">
                <a:solidFill>
                  <a:schemeClr val="accent1"/>
                </a:solidFill>
              </a:rPr>
              <a:t>Move the </a:t>
            </a:r>
            <a:r>
              <a:rPr b="1" i="1" lang="en-US"/>
              <a:t>C</a:t>
            </a:r>
            <a:r>
              <a:rPr b="1" i="1" lang="en-US" sz="4400" u="none" cap="none" strike="noStrike">
                <a:solidFill>
                  <a:schemeClr val="accent1"/>
                </a:solidFill>
              </a:rPr>
              <a:t>one</a:t>
            </a:r>
            <a:endParaRPr b="1" i="1" sz="4400" u="none" cap="none" strike="noStrike">
              <a:solidFill>
                <a:schemeClr val="accent1"/>
              </a:solidFill>
            </a:endParaRPr>
          </a:p>
        </p:txBody>
      </p:sp>
      <p:sp>
        <p:nvSpPr>
          <p:cNvPr id="270" name="Google Shape;270;p40"/>
          <p:cNvSpPr txBox="1"/>
          <p:nvPr>
            <p:ph idx="1" type="body"/>
          </p:nvPr>
        </p:nvSpPr>
        <p:spPr>
          <a:xfrm>
            <a:off x="609600" y="1295399"/>
            <a:ext cx="5384700" cy="2282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erriweather Sans"/>
              <a:buChar char="»"/>
            </a:pPr>
            <a:r>
              <a:rPr b="0" i="0" lang="en-US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Beginning at the origin: drive around the 3 blue “dots” then push the cone from the yellow dot to the red dot. Closest to the red dot wins!</a:t>
            </a:r>
            <a:endParaRPr sz="3000"/>
          </a:p>
          <a:p>
            <a:pPr indent="-3810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Char char="»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Your starting code:</a:t>
            </a:r>
            <a:endParaRPr sz="3000"/>
          </a:p>
          <a:p>
            <a:pPr indent="-3619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Char char="»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Send("CONNECT RV")</a:t>
            </a:r>
            <a:endParaRPr sz="3000"/>
          </a:p>
          <a:p>
            <a:pPr indent="-3619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Char char="»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Send("RV TO XY 1 0")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a0226426\Documents\_Marketing\NCTM National conference\2018 planning\_Exhibitor Sessions\3_Rover\rover1.jpg" id="271" name="Google Shape;27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7708900" y="1295400"/>
            <a:ext cx="4191000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36000" y="3124200"/>
            <a:ext cx="907056" cy="682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0226426\Documents\_Marketing\NCTM National conference\2018 planning\_Exhibitor Sessions\3_Rover\rover1.jpg" id="273" name="Google Shape;273;p40"/>
          <p:cNvPicPr preferRelativeResize="0"/>
          <p:nvPr/>
        </p:nvPicPr>
        <p:blipFill rotWithShape="1">
          <a:blip r:embed="rId5">
            <a:alphaModFix/>
          </a:blip>
          <a:srcRect b="34772" l="35909" r="54091" t="55909"/>
          <a:stretch/>
        </p:blipFill>
        <p:spPr>
          <a:xfrm rot="5400000">
            <a:off x="8305796" y="2749552"/>
            <a:ext cx="419102" cy="520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1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HPHS Student Videos with Rover</a:t>
            </a:r>
            <a:endParaRPr/>
          </a:p>
        </p:txBody>
      </p:sp>
      <p:sp>
        <p:nvSpPr>
          <p:cNvPr id="279" name="Google Shape;279;p41"/>
          <p:cNvSpPr txBox="1"/>
          <p:nvPr>
            <p:ph idx="1" type="body"/>
          </p:nvPr>
        </p:nvSpPr>
        <p:spPr>
          <a:xfrm>
            <a:off x="609600" y="1600200"/>
            <a:ext cx="53847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41"/>
          <p:cNvSpPr txBox="1"/>
          <p:nvPr>
            <p:ph idx="2" type="body"/>
          </p:nvPr>
        </p:nvSpPr>
        <p:spPr>
          <a:xfrm>
            <a:off x="6197600" y="1600200"/>
            <a:ext cx="53847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525" y="1417650"/>
            <a:ext cx="5645778" cy="4855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1" title="IMG_3061.MOV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97600" y="1417650"/>
            <a:ext cx="5384700" cy="48396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2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t/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rPr b="0" i="0" lang="en-US" sz="153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Adam Kalman - </a:t>
            </a:r>
            <a:r>
              <a:rPr b="0" i="0" lang="en-US" sz="153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3"/>
              </a:rPr>
              <a:t>adam@adamkalman.com</a:t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rPr b="0" i="0" lang="en-US" sz="153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Natalie Laky - </a:t>
            </a:r>
            <a:r>
              <a:rPr b="0" i="0" lang="en-US" sz="153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4"/>
              </a:rPr>
              <a:t>natalielaky@icloud.com</a:t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rPr b="0" i="0" lang="en-US" sz="153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Natalie Abreu - </a:t>
            </a:r>
            <a:r>
              <a:rPr b="0" i="0" lang="en-US" sz="153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5"/>
              </a:rPr>
              <a:t>natalie.abreu3@gmail.com</a:t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rPr b="0" i="0" lang="en-US" sz="153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Benny Cohen - </a:t>
            </a:r>
            <a:r>
              <a:rPr b="0" i="0" lang="en-US" sz="153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6"/>
              </a:rPr>
              <a:t>BenCohen16@icloud.com</a:t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24"/>
              <a:buFont typeface="Noto Sans Symbols"/>
              <a:buNone/>
            </a:pPr>
            <a:r>
              <a:t/>
            </a:r>
            <a:endParaRPr b="0" i="0" sz="153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8" name="Google Shape;288;p42"/>
          <p:cNvSpPr txBox="1"/>
          <p:nvPr>
            <p:ph type="title"/>
          </p:nvPr>
        </p:nvSpPr>
        <p:spPr>
          <a:xfrm>
            <a:off x="370072" y="680691"/>
            <a:ext cx="10958210" cy="2569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Student Project:  Newton’s Method (</a:t>
            </a:r>
            <a:r>
              <a:rPr b="1" i="1" lang="en-US" sz="32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calculus</a:t>
            </a:r>
            <a:r>
              <a:rPr b="1" i="0" lang="en-US" sz="32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b="0" i="0" lang="en-US" sz="32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 group of four high school juniors spent several weeks after the AP exams to program</a:t>
            </a:r>
            <a:b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the TI-Innovator Rover to demonstrate Newton’s Method as a part of their math and computer </a:t>
            </a:r>
            <a:b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science classes’ final project. They faced a number a number of challenges, such as drawing</a:t>
            </a:r>
            <a:b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the graph, drawing the tangent lines, and lifting the pen up and down. </a:t>
            </a:r>
            <a:br>
              <a:rPr b="0" i="0" lang="en-US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9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9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42"/>
          <p:cNvSpPr/>
          <p:nvPr/>
        </p:nvSpPr>
        <p:spPr>
          <a:xfrm>
            <a:off x="677335" y="7958071"/>
            <a:ext cx="12192000" cy="3693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42"/>
          <p:cNvSpPr/>
          <p:nvPr/>
        </p:nvSpPr>
        <p:spPr>
          <a:xfrm>
            <a:off x="472449" y="3971675"/>
            <a:ext cx="9960000" cy="369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800"/>
              <a:buFont typeface="Arial"/>
              <a:buNone/>
            </a:pPr>
            <a:r>
              <a:rPr lang="en-US" sz="1800" u="sng">
                <a:solidFill>
                  <a:srgbClr val="1155CC"/>
                </a:solidFill>
                <a:highlight>
                  <a:srgbClr val="FFFFFF"/>
                </a:highlight>
                <a:hlinkClick r:id="rId7"/>
              </a:rPr>
              <a:t>https://youtu.be/03wQkjMRlvM</a:t>
            </a:r>
            <a:r>
              <a:rPr b="0" i="0" lang="en-US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Tc</a:t>
            </a: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42"/>
          <p:cNvSpPr/>
          <p:nvPr/>
        </p:nvSpPr>
        <p:spPr>
          <a:xfrm>
            <a:off x="370072" y="2765025"/>
            <a:ext cx="7582525" cy="10772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Code - </a:t>
            </a:r>
            <a:r>
              <a:rPr b="0" i="0" lang="en-US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http://smarturl.it/TIRoverNewton?&amp;IQid=gg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Demo Video - </a:t>
            </a:r>
            <a:r>
              <a:rPr b="0" i="0" lang="en-US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0"/>
              </a:rPr>
              <a:t>http://smarturl.it/TIRoverNewtonServo?&amp;IQid=gg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Explanation of Servo Mounting - </a:t>
            </a:r>
            <a:r>
              <a:rPr b="0" i="0" lang="en-US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http://smarturl.it/TIRoverNewtonDemo?&amp;IQid=gg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CAD File - </a:t>
            </a:r>
            <a:r>
              <a:rPr b="0" i="0" lang="en-US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2"/>
              </a:rPr>
              <a:t>http://smarturl.it/TIRoverNewtonCAD?&amp;IQid=gg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acet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