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7"/>
  </p:notesMasterIdLst>
  <p:sldIdLst>
    <p:sldId id="268" r:id="rId2"/>
    <p:sldId id="287" r:id="rId3"/>
    <p:sldId id="290" r:id="rId4"/>
    <p:sldId id="288" r:id="rId5"/>
    <p:sldId id="29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336" autoAdjust="0"/>
  </p:normalViewPr>
  <p:slideViewPr>
    <p:cSldViewPr>
      <p:cViewPr>
        <p:scale>
          <a:sx n="110" d="100"/>
          <a:sy n="110" d="100"/>
        </p:scale>
        <p:origin x="-581" y="475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E79B18-8B84-4A90-8726-4F4733A09688}" type="datetimeFigureOut">
              <a:rPr lang="en-US" smtClean="0"/>
              <a:t>10/3/2018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CEA5FF-CECD-4049-AB8D-91576D3E24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8112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CEA5FF-CECD-4049-AB8D-91576D3E24B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8232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CEA5FF-CECD-4049-AB8D-91576D3E24B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5593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CEA5FF-CECD-4049-AB8D-91576D3E24B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5593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CEA5FF-CECD-4049-AB8D-91576D3E24B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244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457200">
              <a:defRPr/>
            </a:pPr>
            <a:fld id="{E128C58D-6045-487F-AFD8-55B6B56E9F86}" type="datetimeFigureOut">
              <a:rPr lang="en-US">
                <a:solidFill>
                  <a:srgbClr val="525252"/>
                </a:solidFill>
              </a:rPr>
              <a:pPr defTabSz="457200">
                <a:defRPr/>
              </a:pPr>
              <a:t>10/3/2018</a:t>
            </a:fld>
            <a:endParaRPr lang="en-US">
              <a:solidFill>
                <a:srgbClr val="52525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457200">
              <a:defRPr/>
            </a:pPr>
            <a:endParaRPr lang="en-US">
              <a:solidFill>
                <a:srgbClr val="52525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818EA56B-ADE2-4108-BBB7-9D079231D52F}" type="slidenum">
              <a:rPr lang="en-US" altLang="en-US">
                <a:solidFill>
                  <a:srgbClr val="525252"/>
                </a:solidFill>
                <a:cs typeface="Arial" panose="020B0604020202020204" pitchFamily="34" charset="0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525252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17408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457200">
              <a:defRPr/>
            </a:pPr>
            <a:fld id="{9E359840-9455-4144-B71D-6F981C9AE7A7}" type="datetimeFigureOut">
              <a:rPr lang="en-US">
                <a:solidFill>
                  <a:srgbClr val="525252"/>
                </a:solidFill>
              </a:rPr>
              <a:pPr defTabSz="457200">
                <a:defRPr/>
              </a:pPr>
              <a:t>10/3/2018</a:t>
            </a:fld>
            <a:endParaRPr lang="en-US">
              <a:solidFill>
                <a:srgbClr val="52525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457200">
              <a:defRPr/>
            </a:pPr>
            <a:endParaRPr lang="en-US">
              <a:solidFill>
                <a:srgbClr val="52525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7C4D41FB-8AAF-4D11-8BB6-75AAFC49B677}" type="slidenum">
              <a:rPr lang="en-US" altLang="en-US">
                <a:solidFill>
                  <a:srgbClr val="525252"/>
                </a:solidFill>
                <a:cs typeface="Arial" panose="020B0604020202020204" pitchFamily="34" charset="0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525252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07158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457200">
              <a:defRPr/>
            </a:pPr>
            <a:fld id="{939FBAFF-CC4D-42F0-81C2-FD19E881C822}" type="datetimeFigureOut">
              <a:rPr lang="en-US">
                <a:solidFill>
                  <a:srgbClr val="525252"/>
                </a:solidFill>
              </a:rPr>
              <a:pPr defTabSz="457200">
                <a:defRPr/>
              </a:pPr>
              <a:t>10/3/2018</a:t>
            </a:fld>
            <a:endParaRPr lang="en-US">
              <a:solidFill>
                <a:srgbClr val="52525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457200">
              <a:defRPr/>
            </a:pPr>
            <a:endParaRPr lang="en-US">
              <a:solidFill>
                <a:srgbClr val="52525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E3BA88DA-5A08-4CD2-9E62-6592BC1C69D9}" type="slidenum">
              <a:rPr lang="en-US" altLang="en-US">
                <a:solidFill>
                  <a:srgbClr val="525252"/>
                </a:solidFill>
                <a:cs typeface="Arial" panose="020B0604020202020204" pitchFamily="34" charset="0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525252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41138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457200">
              <a:defRPr/>
            </a:pPr>
            <a:fld id="{7ADF1D27-BCD7-4469-A8D4-06053446F4CA}" type="datetimeFigureOut">
              <a:rPr lang="en-US">
                <a:solidFill>
                  <a:srgbClr val="525252"/>
                </a:solidFill>
              </a:rPr>
              <a:pPr defTabSz="457200">
                <a:defRPr/>
              </a:pPr>
              <a:t>10/3/2018</a:t>
            </a:fld>
            <a:endParaRPr lang="en-US">
              <a:solidFill>
                <a:srgbClr val="52525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457200">
              <a:defRPr/>
            </a:pPr>
            <a:endParaRPr lang="en-US">
              <a:solidFill>
                <a:srgbClr val="52525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5E6FBE99-549E-4F51-9B0C-41358EF58216}" type="slidenum">
              <a:rPr lang="en-US" altLang="en-US">
                <a:solidFill>
                  <a:srgbClr val="525252"/>
                </a:solidFill>
                <a:cs typeface="Arial" panose="020B0604020202020204" pitchFamily="34" charset="0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525252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47188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457200">
              <a:defRPr/>
            </a:pPr>
            <a:fld id="{45FAC0C3-4C6A-4ED5-A4C7-BD9E4A3E64E7}" type="datetimeFigureOut">
              <a:rPr lang="en-US">
                <a:solidFill>
                  <a:srgbClr val="525252"/>
                </a:solidFill>
              </a:rPr>
              <a:pPr defTabSz="457200">
                <a:defRPr/>
              </a:pPr>
              <a:t>10/3/2018</a:t>
            </a:fld>
            <a:endParaRPr lang="en-US">
              <a:solidFill>
                <a:srgbClr val="52525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457200">
              <a:defRPr/>
            </a:pPr>
            <a:endParaRPr lang="en-US">
              <a:solidFill>
                <a:srgbClr val="52525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64565304-0C46-4D5C-961F-E41901AC2E57}" type="slidenum">
              <a:rPr lang="en-US" altLang="en-US">
                <a:solidFill>
                  <a:srgbClr val="525252"/>
                </a:solidFill>
                <a:cs typeface="Arial" panose="020B0604020202020204" pitchFamily="34" charset="0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525252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13205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>
            <a:spLocks noGrp="1"/>
          </p:cNvSpPr>
          <p:nvPr>
            <p:ph type="title"/>
          </p:nvPr>
        </p:nvSpPr>
        <p:spPr>
          <a:xfrm>
            <a:off x="152400" y="0"/>
            <a:ext cx="8915400" cy="990600"/>
          </a:xfrm>
        </p:spPr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7200" y="3048000"/>
            <a:ext cx="6629400" cy="3200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10518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5" name="Picture 1" descr="Plus-bkg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0"/>
            <a:ext cx="5562600" cy="523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13"/>
          <p:cNvCxnSpPr/>
          <p:nvPr/>
        </p:nvCxnSpPr>
        <p:spPr>
          <a:xfrm>
            <a:off x="0" y="6477000"/>
            <a:ext cx="7239000" cy="0"/>
          </a:xfrm>
          <a:prstGeom prst="line">
            <a:avLst/>
          </a:prstGeom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6324600"/>
            <a:ext cx="1549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229600" cy="2895600"/>
          </a:xfrm>
        </p:spPr>
        <p:txBody>
          <a:bodyPr tIns="0" anchor="t">
            <a:noAutofit/>
          </a:bodyPr>
          <a:lstStyle>
            <a:lvl1pPr algn="l">
              <a:defRPr sz="7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2895600"/>
            <a:ext cx="6400800" cy="1752600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12594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>
            <a:spLocks noGrp="1"/>
          </p:cNvSpPr>
          <p:nvPr>
            <p:ph type="title"/>
          </p:nvPr>
        </p:nvSpPr>
        <p:spPr>
          <a:xfrm>
            <a:off x="152400" y="0"/>
            <a:ext cx="8915400" cy="990600"/>
          </a:xfrm>
        </p:spPr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7200" y="3048000"/>
            <a:ext cx="6629400" cy="3200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24252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5" name="Picture 1" descr="Plus-bkg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0"/>
            <a:ext cx="5562600" cy="523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13"/>
          <p:cNvCxnSpPr/>
          <p:nvPr/>
        </p:nvCxnSpPr>
        <p:spPr>
          <a:xfrm>
            <a:off x="0" y="6477000"/>
            <a:ext cx="7239000" cy="0"/>
          </a:xfrm>
          <a:prstGeom prst="line">
            <a:avLst/>
          </a:prstGeom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6324600"/>
            <a:ext cx="1549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229600" cy="2895600"/>
          </a:xfrm>
        </p:spPr>
        <p:txBody>
          <a:bodyPr tIns="0" anchor="t">
            <a:noAutofit/>
          </a:bodyPr>
          <a:lstStyle>
            <a:lvl1pPr algn="l">
              <a:defRPr sz="7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2895600"/>
            <a:ext cx="6400800" cy="1752600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6925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>
            <a:spLocks noGrp="1"/>
          </p:cNvSpPr>
          <p:nvPr>
            <p:ph type="title"/>
          </p:nvPr>
        </p:nvSpPr>
        <p:spPr>
          <a:xfrm>
            <a:off x="152400" y="0"/>
            <a:ext cx="8915400" cy="990600"/>
          </a:xfrm>
        </p:spPr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7200" y="3048000"/>
            <a:ext cx="6629400" cy="3200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3428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5" name="Picture 1" descr="Plus-bkg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0"/>
            <a:ext cx="5562600" cy="523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13"/>
          <p:cNvCxnSpPr/>
          <p:nvPr/>
        </p:nvCxnSpPr>
        <p:spPr>
          <a:xfrm>
            <a:off x="0" y="6477000"/>
            <a:ext cx="7239000" cy="0"/>
          </a:xfrm>
          <a:prstGeom prst="line">
            <a:avLst/>
          </a:prstGeom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6324600"/>
            <a:ext cx="1549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229600" cy="2895600"/>
          </a:xfrm>
        </p:spPr>
        <p:txBody>
          <a:bodyPr tIns="0" anchor="t">
            <a:noAutofit/>
          </a:bodyPr>
          <a:lstStyle>
            <a:lvl1pPr algn="l">
              <a:defRPr sz="7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2895600"/>
            <a:ext cx="6400800" cy="1752600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6110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457200">
              <a:defRPr/>
            </a:pPr>
            <a:endParaRPr lang="en-US">
              <a:solidFill>
                <a:srgbClr val="525252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94C21E2F-7186-4F6F-AC8B-F9756EC0A499}" type="slidenum">
              <a:rPr lang="en-US" altLang="en-US">
                <a:solidFill>
                  <a:srgbClr val="525252"/>
                </a:solidFill>
                <a:cs typeface="Arial" panose="020B0604020202020204" pitchFamily="34" charset="0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525252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22595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457200">
              <a:defRPr/>
            </a:pPr>
            <a:fld id="{C3830F7D-D99B-47D7-8A1D-B07ED6463C5D}" type="datetimeFigureOut">
              <a:rPr lang="en-US">
                <a:solidFill>
                  <a:srgbClr val="525252"/>
                </a:solidFill>
              </a:rPr>
              <a:pPr defTabSz="457200">
                <a:defRPr/>
              </a:pPr>
              <a:t>10/3/2018</a:t>
            </a:fld>
            <a:endParaRPr lang="en-US">
              <a:solidFill>
                <a:srgbClr val="52525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457200">
              <a:defRPr/>
            </a:pPr>
            <a:endParaRPr lang="en-US">
              <a:solidFill>
                <a:srgbClr val="52525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E62C7B48-82B4-469D-A675-F42A7755A7FD}" type="slidenum">
              <a:rPr lang="en-US" altLang="en-US">
                <a:solidFill>
                  <a:srgbClr val="525252"/>
                </a:solidFill>
                <a:cs typeface="Arial" panose="020B0604020202020204" pitchFamily="34" charset="0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525252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4279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457200">
              <a:defRPr/>
            </a:pPr>
            <a:fld id="{33AE23B3-ED6E-44C0-B7E8-C0E2A1BE8FCD}" type="datetimeFigureOut">
              <a:rPr lang="en-US">
                <a:solidFill>
                  <a:srgbClr val="525252"/>
                </a:solidFill>
              </a:rPr>
              <a:pPr defTabSz="457200">
                <a:defRPr/>
              </a:pPr>
              <a:t>10/3/2018</a:t>
            </a:fld>
            <a:endParaRPr lang="en-US">
              <a:solidFill>
                <a:srgbClr val="52525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457200">
              <a:defRPr/>
            </a:pPr>
            <a:endParaRPr lang="en-US">
              <a:solidFill>
                <a:srgbClr val="52525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2C19FD4A-452E-4452-B7D3-AF4CEA771EB1}" type="slidenum">
              <a:rPr lang="en-US" altLang="en-US">
                <a:solidFill>
                  <a:srgbClr val="525252"/>
                </a:solidFill>
                <a:cs typeface="Arial" panose="020B0604020202020204" pitchFamily="34" charset="0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525252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664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457200">
              <a:defRPr/>
            </a:pPr>
            <a:fld id="{14F735AE-ED01-4689-96B5-8F406DF4DCA6}" type="datetimeFigureOut">
              <a:rPr lang="en-US">
                <a:solidFill>
                  <a:srgbClr val="525252"/>
                </a:solidFill>
              </a:rPr>
              <a:pPr defTabSz="457200">
                <a:defRPr/>
              </a:pPr>
              <a:t>10/3/2018</a:t>
            </a:fld>
            <a:endParaRPr lang="en-US">
              <a:solidFill>
                <a:srgbClr val="525252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457200">
              <a:defRPr/>
            </a:pPr>
            <a:endParaRPr lang="en-US">
              <a:solidFill>
                <a:srgbClr val="525252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00271EA9-59D3-455B-8818-B89ECA328528}" type="slidenum">
              <a:rPr lang="en-US" altLang="en-US">
                <a:solidFill>
                  <a:srgbClr val="525252"/>
                </a:solidFill>
                <a:cs typeface="Arial" panose="020B0604020202020204" pitchFamily="34" charset="0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525252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96559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457200">
              <a:defRPr/>
            </a:pPr>
            <a:fld id="{283C6230-094F-4027-81A6-86BA8ED81EC4}" type="datetimeFigureOut">
              <a:rPr lang="en-US">
                <a:solidFill>
                  <a:srgbClr val="525252"/>
                </a:solidFill>
              </a:rPr>
              <a:pPr defTabSz="457200">
                <a:defRPr/>
              </a:pPr>
              <a:t>10/3/2018</a:t>
            </a:fld>
            <a:endParaRPr lang="en-US">
              <a:solidFill>
                <a:srgbClr val="525252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457200">
              <a:defRPr/>
            </a:pPr>
            <a:endParaRPr lang="en-US">
              <a:solidFill>
                <a:srgbClr val="525252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169D96FF-B2F7-456F-AD95-43064B07E0A7}" type="slidenum">
              <a:rPr lang="en-US" altLang="en-US">
                <a:solidFill>
                  <a:srgbClr val="525252"/>
                </a:solidFill>
                <a:cs typeface="Arial" panose="020B0604020202020204" pitchFamily="34" charset="0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525252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34527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457200">
              <a:defRPr/>
            </a:pPr>
            <a:fld id="{E28BC3DB-74DD-45E8-A86D-6E876D4DC8A4}" type="datetimeFigureOut">
              <a:rPr lang="en-US">
                <a:solidFill>
                  <a:srgbClr val="525252"/>
                </a:solidFill>
              </a:rPr>
              <a:pPr defTabSz="457200">
                <a:defRPr/>
              </a:pPr>
              <a:t>10/3/2018</a:t>
            </a:fld>
            <a:endParaRPr lang="en-US">
              <a:solidFill>
                <a:srgbClr val="52525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457200">
              <a:defRPr/>
            </a:pPr>
            <a:endParaRPr lang="en-US">
              <a:solidFill>
                <a:srgbClr val="52525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33B5B314-EB64-46E4-8D40-B826BD6422F8}" type="slidenum">
              <a:rPr lang="en-US" altLang="en-US">
                <a:solidFill>
                  <a:srgbClr val="525252"/>
                </a:solidFill>
                <a:cs typeface="Arial" panose="020B0604020202020204" pitchFamily="34" charset="0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525252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5871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6477000"/>
            <a:ext cx="7239000" cy="0"/>
          </a:xfrm>
          <a:prstGeom prst="line">
            <a:avLst/>
          </a:prstGeom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9" name="Picture 7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6324600"/>
            <a:ext cx="1549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1038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accent1"/>
          </a:solidFill>
          <a:latin typeface="+mj-lt"/>
          <a:ea typeface="Myriad Pro" panose="020B0503030403020204" pitchFamily="34" charset="0"/>
          <a:cs typeface="Myriad Pro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Arial" panose="020B0604020202020204" pitchFamily="34" charset="0"/>
          <a:ea typeface="Myriad Pro" panose="020B0503030403020204" pitchFamily="34" charset="0"/>
          <a:cs typeface="Myriad Pro" panose="020B0503030403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Arial" panose="020B0604020202020204" pitchFamily="34" charset="0"/>
          <a:ea typeface="Myriad Pro" panose="020B0503030403020204" pitchFamily="34" charset="0"/>
          <a:cs typeface="Myriad Pro" panose="020B0503030403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Arial" panose="020B0604020202020204" pitchFamily="34" charset="0"/>
          <a:ea typeface="Myriad Pro" panose="020B0503030403020204" pitchFamily="34" charset="0"/>
          <a:cs typeface="Myriad Pro" panose="020B0503030403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Arial" panose="020B0604020202020204" pitchFamily="34" charset="0"/>
          <a:ea typeface="Myriad Pro" panose="020B0503030403020204" pitchFamily="34" charset="0"/>
          <a:cs typeface="Myriad Pro" panose="020B0503030403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Arial" panose="020B0604020202020204" pitchFamily="34" charset="0"/>
          <a:ea typeface="Myriad Pro" panose="020B0503030403020204" pitchFamily="34" charset="0"/>
          <a:cs typeface="Myriad Pro" panose="020B0503030403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Arial" panose="020B0604020202020204" pitchFamily="34" charset="0"/>
          <a:ea typeface="Myriad Pro" panose="020B0503030403020204" pitchFamily="34" charset="0"/>
          <a:cs typeface="Myriad Pro" panose="020B0503030403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Arial" panose="020B0604020202020204" pitchFamily="34" charset="0"/>
          <a:ea typeface="Myriad Pro" panose="020B0503030403020204" pitchFamily="34" charset="0"/>
          <a:cs typeface="Myriad Pro" panose="020B0503030403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Arial" panose="020B0604020202020204" pitchFamily="34" charset="0"/>
          <a:ea typeface="Myriad Pro" panose="020B0503030403020204" pitchFamily="34" charset="0"/>
          <a:cs typeface="Myriad Pro" panose="020B0503030403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Lucida Grande"/>
        <a:buChar char="»"/>
        <a:defRPr sz="3200" kern="1200">
          <a:solidFill>
            <a:schemeClr val="tx1"/>
          </a:solidFill>
          <a:latin typeface="+mn-lt"/>
          <a:ea typeface="Myriad Pro" panose="020B0503030403020204" pitchFamily="34" charset="0"/>
          <a:cs typeface="Myriad Pro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Lucida Grande"/>
        <a:buChar char="»"/>
        <a:defRPr sz="2800" kern="1200">
          <a:solidFill>
            <a:schemeClr val="tx1"/>
          </a:solidFill>
          <a:latin typeface="+mn-lt"/>
          <a:ea typeface="Myriad Pro" panose="020B0503030403020204" pitchFamily="34" charset="0"/>
          <a:cs typeface="Myriad Pro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Lucida Grande"/>
        <a:buChar char="»"/>
        <a:defRPr sz="2400" kern="1200">
          <a:solidFill>
            <a:schemeClr val="tx1"/>
          </a:solidFill>
          <a:latin typeface="+mn-lt"/>
          <a:ea typeface="Myriad Pro" panose="020B0503030403020204" pitchFamily="34" charset="0"/>
          <a:cs typeface="Myriad Pro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Lucida Grande"/>
        <a:buChar char="»"/>
        <a:defRPr sz="2000" kern="1200">
          <a:solidFill>
            <a:schemeClr val="tx1"/>
          </a:solidFill>
          <a:latin typeface="+mn-lt"/>
          <a:ea typeface="Myriad Pro" panose="020B0503030403020204" pitchFamily="34" charset="0"/>
          <a:cs typeface="Myriad Pro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Lucida Grande"/>
        <a:buChar char="»"/>
        <a:defRPr sz="2000" kern="1200">
          <a:solidFill>
            <a:schemeClr val="tx1"/>
          </a:solidFill>
          <a:latin typeface="+mn-lt"/>
          <a:ea typeface="Myriad Pro" panose="020B0503030403020204" pitchFamily="34" charset="0"/>
          <a:cs typeface="Myriad Pro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mazon.com/Team-Losi-Course-Track-Orange/dp/B0039N6XVU/ref=sr_1_3?ie=UTF8&amp;qid=1538416248&amp;sr=8-3&amp;keywords=miniture+traffic+cones" TargetMode="External"/><Relationship Id="rId2" Type="http://schemas.openxmlformats.org/officeDocument/2006/relationships/hyperlink" Target="mailto:curtis@ti.com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924050"/>
          </a:xfrm>
        </p:spPr>
        <p:txBody>
          <a:bodyPr/>
          <a:lstStyle/>
          <a:p>
            <a:r>
              <a:rPr lang="en-US" dirty="0" smtClean="0"/>
              <a:t>Math in Motion Plus: Move the Cone Challenge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038600"/>
            <a:ext cx="6400800" cy="1752600"/>
          </a:xfrm>
        </p:spPr>
        <p:txBody>
          <a:bodyPr/>
          <a:lstStyle/>
          <a:p>
            <a:pPr algn="l"/>
            <a:r>
              <a:rPr lang="en-US" dirty="0" smtClean="0"/>
              <a:t>Texas Instruments</a:t>
            </a:r>
          </a:p>
          <a:p>
            <a:pPr algn="l"/>
            <a:r>
              <a:rPr lang="en-US" dirty="0" smtClean="0"/>
              <a:t>@</a:t>
            </a:r>
            <a:r>
              <a:rPr lang="en-US" dirty="0" err="1" smtClean="0"/>
              <a:t>ticalculators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1839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57200" y="1371600"/>
            <a:ext cx="3657600" cy="533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dirty="0" smtClean="0"/>
              <a:t>MAKE IT MOVE!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6250" y="1371600"/>
            <a:ext cx="4248150" cy="4953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 smtClean="0">
                <a:solidFill>
                  <a:schemeClr val="bg1"/>
                </a:solidFill>
              </a:rPr>
              <a:t>SQUARE PROGRAM:</a:t>
            </a:r>
            <a:endParaRPr lang="en-US" sz="24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Send("CONNECT RV")</a:t>
            </a:r>
          </a:p>
          <a:p>
            <a:pPr marL="0" indent="0">
              <a:buNone/>
            </a:pPr>
            <a:r>
              <a:rPr lang="en-US" sz="2400" dirty="0"/>
              <a:t>Send("RV FORWARD 2")</a:t>
            </a:r>
          </a:p>
          <a:p>
            <a:pPr marL="0" indent="0">
              <a:buNone/>
            </a:pPr>
            <a:r>
              <a:rPr lang="en-US" sz="2400" dirty="0"/>
              <a:t>Send("RV LEFT ")</a:t>
            </a:r>
          </a:p>
          <a:p>
            <a:pPr marL="0" indent="0">
              <a:buNone/>
            </a:pPr>
            <a:r>
              <a:rPr lang="en-US" sz="2400" dirty="0"/>
              <a:t>Send("RV FORWARD 2")</a:t>
            </a:r>
          </a:p>
          <a:p>
            <a:pPr marL="0" indent="0">
              <a:buNone/>
            </a:pPr>
            <a:r>
              <a:rPr lang="en-US" sz="2400" dirty="0"/>
              <a:t>Send("RV LEFT ")</a:t>
            </a:r>
          </a:p>
          <a:p>
            <a:pPr marL="0" indent="0">
              <a:buNone/>
            </a:pPr>
            <a:r>
              <a:rPr lang="en-US" sz="2400" dirty="0"/>
              <a:t>Send("RV FORWARD 2")</a:t>
            </a:r>
          </a:p>
          <a:p>
            <a:pPr marL="0" indent="0">
              <a:buNone/>
            </a:pPr>
            <a:r>
              <a:rPr lang="en-US" sz="2400" dirty="0"/>
              <a:t>Send("RV LEFT ")</a:t>
            </a:r>
          </a:p>
          <a:p>
            <a:pPr marL="0" indent="0">
              <a:buNone/>
            </a:pPr>
            <a:r>
              <a:rPr lang="en-US" sz="2400" dirty="0"/>
              <a:t>Send("RV FORWARD 2")</a:t>
            </a:r>
          </a:p>
          <a:p>
            <a:pPr marL="0" indent="0">
              <a:buNone/>
            </a:pPr>
            <a:r>
              <a:rPr lang="en-US" sz="2400" dirty="0"/>
              <a:t>Send("RV LEFT ")</a:t>
            </a: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343400" cy="4525963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 smtClean="0">
                <a:solidFill>
                  <a:schemeClr val="bg1"/>
                </a:solidFill>
              </a:rPr>
              <a:t>Task: Make Rover drive a square.</a:t>
            </a:r>
          </a:p>
          <a:p>
            <a:pPr marL="0" indent="0">
              <a:buNone/>
            </a:pPr>
            <a:r>
              <a:rPr lang="en-US" sz="2400" b="1" dirty="0" smtClean="0">
                <a:solidFill>
                  <a:schemeClr val="bg1"/>
                </a:solidFill>
              </a:rPr>
              <a:t>Commands are found by pressing </a:t>
            </a:r>
            <a:r>
              <a:rPr lang="en-US" sz="2400" b="1" dirty="0" err="1" smtClean="0">
                <a:solidFill>
                  <a:schemeClr val="bg1"/>
                </a:solidFill>
              </a:rPr>
              <a:t>Prgm</a:t>
            </a:r>
            <a:r>
              <a:rPr lang="en-US" sz="2400" b="1" dirty="0" smtClean="0">
                <a:solidFill>
                  <a:schemeClr val="bg1"/>
                </a:solidFill>
              </a:rPr>
              <a:t>, arrow to HUB menu, select ROVER (RV)</a:t>
            </a:r>
          </a:p>
          <a:p>
            <a:pPr marL="0" indent="0">
              <a:buNone/>
            </a:pPr>
            <a:endParaRPr lang="en-US" sz="2400" b="1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sz="2400" b="1" dirty="0" smtClean="0">
                <a:solidFill>
                  <a:schemeClr val="bg1"/>
                </a:solidFill>
              </a:rPr>
              <a:t>Challenge: edit your program to make Rover drive a triangle</a:t>
            </a:r>
            <a:endParaRPr lang="en-US" sz="2400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084668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uiExpand="1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57200" y="1371600"/>
            <a:ext cx="3657600" cy="533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dirty="0" smtClean="0"/>
              <a:t>MAKE IT MOVE!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6250" y="1371600"/>
            <a:ext cx="4248150" cy="4953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 smtClean="0">
                <a:solidFill>
                  <a:schemeClr val="bg1"/>
                </a:solidFill>
              </a:rPr>
              <a:t>SQUARE PROGRAM:</a:t>
            </a:r>
            <a:endParaRPr lang="en-US" sz="24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Send("CONNECT RV")</a:t>
            </a:r>
          </a:p>
          <a:p>
            <a:pPr marL="0" indent="0">
              <a:buNone/>
            </a:pPr>
            <a:r>
              <a:rPr lang="en-US" sz="2400" dirty="0"/>
              <a:t>Send("RV </a:t>
            </a:r>
            <a:r>
              <a:rPr lang="en-US" sz="2400" dirty="0" smtClean="0"/>
              <a:t>TO XY 2 0")</a:t>
            </a:r>
            <a:endParaRPr lang="en-US" sz="2400" dirty="0"/>
          </a:p>
          <a:p>
            <a:pPr marL="0" indent="0">
              <a:buNone/>
            </a:pPr>
            <a:r>
              <a:rPr lang="en-US" sz="2400" dirty="0" smtClean="0"/>
              <a:t>Send</a:t>
            </a:r>
            <a:r>
              <a:rPr lang="en-US" sz="2400" dirty="0"/>
              <a:t>("RV TO XY 2 </a:t>
            </a:r>
            <a:r>
              <a:rPr lang="en-US" sz="2400" dirty="0" smtClean="0"/>
              <a:t>2")</a:t>
            </a:r>
            <a:endParaRPr lang="en-US" sz="2400" dirty="0"/>
          </a:p>
          <a:p>
            <a:pPr marL="0" indent="0">
              <a:buNone/>
            </a:pPr>
            <a:r>
              <a:rPr lang="en-US" sz="2400" dirty="0" smtClean="0"/>
              <a:t>Send</a:t>
            </a:r>
            <a:r>
              <a:rPr lang="en-US" sz="2400" dirty="0"/>
              <a:t>("RV TO XY </a:t>
            </a:r>
            <a:r>
              <a:rPr lang="en-US" sz="2400" dirty="0" smtClean="0"/>
              <a:t>0 2")</a:t>
            </a:r>
            <a:endParaRPr lang="en-US" sz="2400" dirty="0"/>
          </a:p>
          <a:p>
            <a:pPr marL="0" indent="0">
              <a:buNone/>
            </a:pPr>
            <a:r>
              <a:rPr lang="en-US" sz="2400" dirty="0" smtClean="0"/>
              <a:t>Send</a:t>
            </a:r>
            <a:r>
              <a:rPr lang="en-US" sz="2400" dirty="0"/>
              <a:t>("RV TO XY </a:t>
            </a:r>
            <a:r>
              <a:rPr lang="en-US" sz="2400" dirty="0" smtClean="0"/>
              <a:t>0 0")</a:t>
            </a:r>
            <a:endParaRPr lang="en-US" sz="2400" dirty="0"/>
          </a:p>
          <a:p>
            <a:pPr marL="0" indent="0">
              <a:buNone/>
            </a:pPr>
            <a:endParaRPr lang="en-US" sz="2400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343400" cy="4525963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 smtClean="0">
                <a:solidFill>
                  <a:schemeClr val="bg1"/>
                </a:solidFill>
              </a:rPr>
              <a:t>Task: Make Rover drive a square using coordinates.</a:t>
            </a:r>
          </a:p>
          <a:p>
            <a:pPr marL="0" indent="0">
              <a:buNone/>
            </a:pPr>
            <a:r>
              <a:rPr lang="en-US" sz="2400" b="1" dirty="0" smtClean="0">
                <a:solidFill>
                  <a:schemeClr val="bg1"/>
                </a:solidFill>
              </a:rPr>
              <a:t>Commands are found by pressing </a:t>
            </a:r>
            <a:r>
              <a:rPr lang="en-US" sz="2400" b="1" dirty="0" err="1" smtClean="0">
                <a:solidFill>
                  <a:schemeClr val="bg1"/>
                </a:solidFill>
              </a:rPr>
              <a:t>Prgm</a:t>
            </a:r>
            <a:r>
              <a:rPr lang="en-US" sz="2400" b="1" dirty="0" smtClean="0">
                <a:solidFill>
                  <a:schemeClr val="bg1"/>
                </a:solidFill>
              </a:rPr>
              <a:t>, arrow to HUB menu, select ROVER (RV)</a:t>
            </a:r>
          </a:p>
          <a:p>
            <a:pPr marL="0" indent="0">
              <a:buNone/>
            </a:pPr>
            <a:endParaRPr lang="en-US" sz="2400" b="1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sz="2400" b="1" dirty="0" smtClean="0">
                <a:solidFill>
                  <a:schemeClr val="bg1"/>
                </a:solidFill>
              </a:rPr>
              <a:t>Challenge: edit your program to make Rover drive a triangle using coordinates</a:t>
            </a:r>
            <a:endParaRPr lang="en-US" sz="2400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852701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animBg="1"/>
      <p:bldP spid="4" grpId="0" uiExpan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Your challenge: Move the cone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95399"/>
            <a:ext cx="4038600" cy="2282825"/>
          </a:xfrm>
          <a:solidFill>
            <a:schemeClr val="accent1"/>
          </a:solidFill>
        </p:spPr>
        <p:txBody>
          <a:bodyPr/>
          <a:lstStyle/>
          <a:p>
            <a:r>
              <a:rPr lang="en-US" sz="2400" dirty="0" smtClean="0">
                <a:solidFill>
                  <a:schemeClr val="bg1"/>
                </a:solidFill>
              </a:rPr>
              <a:t>Beginning at the origin: drive around the 3 blue “dots” then push the cone from the yellow dot to the red dot. Closest to the red dot wins!</a:t>
            </a:r>
          </a:p>
          <a:p>
            <a:r>
              <a:rPr lang="en-US" sz="2400" dirty="0" smtClean="0"/>
              <a:t>Your </a:t>
            </a:r>
            <a:r>
              <a:rPr lang="en-US" sz="2400" dirty="0"/>
              <a:t>starting code:</a:t>
            </a:r>
          </a:p>
          <a:p>
            <a:pPr lvl="1"/>
            <a:r>
              <a:rPr lang="en-US" sz="1800" dirty="0" smtClean="0"/>
              <a:t>Send</a:t>
            </a:r>
            <a:r>
              <a:rPr lang="en-US" sz="1800" dirty="0"/>
              <a:t>("CONNECT RV")</a:t>
            </a:r>
          </a:p>
          <a:p>
            <a:pPr lvl="1"/>
            <a:r>
              <a:rPr lang="en-US" sz="1800" dirty="0" smtClean="0"/>
              <a:t>Send</a:t>
            </a:r>
            <a:r>
              <a:rPr lang="en-US" sz="1800" dirty="0"/>
              <a:t>("RV TO XY </a:t>
            </a:r>
            <a:r>
              <a:rPr lang="en-US" sz="1800" dirty="0" smtClean="0"/>
              <a:t>1 </a:t>
            </a:r>
            <a:r>
              <a:rPr lang="en-US" sz="1800" dirty="0"/>
              <a:t>0</a:t>
            </a:r>
            <a:r>
              <a:rPr lang="en-US" sz="1800" dirty="0" smtClean="0"/>
              <a:t>")</a:t>
            </a:r>
            <a:endParaRPr lang="en-US" sz="1800" dirty="0"/>
          </a:p>
        </p:txBody>
      </p:sp>
      <p:pic>
        <p:nvPicPr>
          <p:cNvPr id="2050" name="Picture 2" descr="C:\Users\a0226426\Documents\_Marketing\NCTM National conference\2018 planning\_Exhibitor Sessions\3_Rover\rover1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69" b="99844" l="625" r="99375">
                        <a14:foregroundMark x1="4531" y1="65000" x2="4531" y2="65000"/>
                        <a14:foregroundMark x1="93594" y1="5469" x2="94531" y2="94844"/>
                        <a14:foregroundMark x1="85156" y1="95156" x2="6406" y2="8594"/>
                        <a14:foregroundMark x1="7969" y1="97344" x2="85156" y2="5469"/>
                        <a14:foregroundMark x1="38594" y1="27656" x2="38594" y2="27656"/>
                        <a14:foregroundMark x1="81875" y1="60156" x2="81875" y2="60156"/>
                        <a14:backgroundMark x1="40625" y1="63125" x2="40625" y2="63125"/>
                        <a14:backgroundMark x1="38906" y1="59062" x2="42500" y2="63125"/>
                        <a14:backgroundMark x1="37656" y1="60938" x2="40469" y2="57813"/>
                        <a14:backgroundMark x1="38750" y1="60938" x2="40938" y2="58594"/>
                        <a14:backgroundMark x1="41250" y1="58125" x2="41250" y2="58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733925" y="1295400"/>
            <a:ext cx="4191000" cy="419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453" b="89779" l="1040" r="96778">
                        <a14:foregroundMark x1="21206" y1="78867" x2="21206" y2="78867"/>
                        <a14:foregroundMark x1="41996" y1="16160" x2="41996" y2="16160"/>
                        <a14:foregroundMark x1="44595" y1="17818" x2="44595" y2="17818"/>
                        <a14:foregroundMark x1="37526" y1="16298" x2="37526" y2="16298"/>
                        <a14:foregroundMark x1="28378" y1="12707" x2="28378" y2="12707"/>
                        <a14:foregroundMark x1="21414" y1="7873" x2="21414" y2="7873"/>
                        <a14:foregroundMark x1="28378" y1="7735" x2="28378" y2="7735"/>
                        <a14:backgroundMark x1="4886" y1="24309" x2="4886" y2="24309"/>
                        <a14:backgroundMark x1="41996" y1="83840" x2="41996" y2="83840"/>
                        <a14:backgroundMark x1="29002" y1="81354" x2="29002" y2="81354"/>
                        <a14:backgroundMark x1="28274" y1="76519" x2="28274" y2="76519"/>
                        <a14:backgroundMark x1="27547" y1="74586" x2="27547" y2="745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124200"/>
            <a:ext cx="907056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 descr="C:\Users\a0226426\Documents\_Marketing\NCTM National conference\2018 planning\_Exhibitor Sessions\3_Rover\rover1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41094" y1="60469" x2="41094" y2="60469"/>
                        <a14:foregroundMark x1="39531" y1="61094" x2="39531" y2="61094"/>
                        <a14:backgroundMark x1="36875" y1="47656" x2="36875" y2="47656"/>
                        <a14:backgroundMark x1="43125" y1="46875" x2="43125" y2="46875"/>
                        <a14:backgroundMark x1="50469" y1="47656" x2="50469" y2="47656"/>
                        <a14:backgroundMark x1="51563" y1="57969" x2="51563" y2="57969"/>
                        <a14:backgroundMark x1="51563" y1="32344" x2="51563" y2="32344"/>
                        <a14:backgroundMark x1="12031" y1="48125" x2="30938" y2="47969"/>
                        <a14:backgroundMark x1="39844" y1="48125" x2="87656" y2="47969"/>
                        <a14:backgroundMark x1="52344" y1="86406" x2="51563" y2="48125"/>
                        <a14:backgroundMark x1="52031" y1="41875" x2="50625" y2="118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909" t="55909" r="54091" b="34773"/>
          <a:stretch/>
        </p:blipFill>
        <p:spPr bwMode="auto">
          <a:xfrm rot="5400000">
            <a:off x="6176959" y="2814639"/>
            <a:ext cx="419103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0887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32600" decel="334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7 0.00579 C -0.00989 0.0088 -0.02448 0.00579 -0.03854 0.0044 C -0.05312 0.00116 -0.06528 -0.00995 -0.08021 -0.01226 C -0.08559 -0.01296 -0.09253 -0.01597 -0.09791 -0.01643 C -0.11041 -0.01736 -0.12291 -0.01736 -0.13541 -0.01782 C -0.14305 -0.02037 -0.15069 -0.02222 -0.15833 -0.02476 C -0.16319 -0.02963 -0.16736 -0.03055 -0.17291 -0.0331 C -0.17326 -0.03865 -0.17309 -0.04421 -0.17396 -0.04976 C -0.17448 -0.05324 -0.17882 -0.0618 -0.18021 -0.06504 C -0.18159 -0.06875 -0.18333 -0.07222 -0.18437 -0.07615 C -0.18472 -0.07754 -0.18489 -0.07893 -0.18541 -0.08032 C -0.18854 -0.08842 -0.19357 -0.09513 -0.19583 -0.10393 C -0.19722 -0.12314 -0.20121 -0.14166 -0.20416 -0.16088 C -0.20382 -0.17199 -0.20364 -0.1831 -0.20312 -0.19421 C -0.2026 -0.20324 -0.19305 -0.22037 -0.18646 -0.22338 C -0.18107 -0.24467 -0.15503 -0.24328 -0.14271 -0.24421 C -0.13941 -0.24606 -0.13663 -0.24953 -0.13333 -0.25115 C -0.11684 -0.25926 -0.09496 -0.25833 -0.07812 -0.26088 C -0.05347 -0.25995 -0.04566 -0.26041 -0.02604 -0.25393 C -0.00972 -0.23773 0.00122 -0.24513 0.02604 -0.24421 C 0.03368 -0.24074 0.03646 -0.23981 0.04479 -0.23865 C 0.06268 -0.23263 0.05 -0.23333 0.07917 -0.23171 C 0.08785 -0.22893 0.08837 -0.21898 0.09375 -0.21088 C 0.09636 -0.20671 0.09948 -0.20578 0.10313 -0.20393 C 0.10782 -0.1956 0.11459 -0.19282 0.11979 -0.18588 C 0.12309 -0.18148 0.12032 -0.18148 0.125 -0.17893 C 0.14115 -0.17037 0.12292 -0.18287 0.14063 -0.17199 C 0.14462 -0.16944 0.14827 -0.1662 0.15209 -0.16365 C 0.15643 -0.15648 0.16077 -0.1493 0.16563 -0.14282 C 0.16702 -0.13518 0.16927 -0.13217 0.175 -0.13032 C 0.17743 -0.11782 0.17847 -0.10601 0.18229 -0.09421 C 0.18264 -0.09282 0.18282 -0.09143 0.18334 -0.09004 C 0.18386 -0.08865 0.1849 -0.0875 0.18542 -0.08588 C 0.18629 -0.0831 0.1875 -0.07754 0.1875 -0.07731 C 0.18698 -0.05926 0.18785 -0.02546 0.17813 -0.0081 C 0.1757 0.0051 0.17118 0.01737 0.16667 0.0294 C 0.16632 0.03635 0.16702 0.04352 0.16563 0.05024 C 0.16511 0.05278 0.16268 0.05371 0.16146 0.05579 C 0.15712 0.06343 0.15295 0.06991 0.14792 0.07662 C 0.14427 0.08149 0.14445 0.08565 0.13959 0.08774 C 0.13559 0.09167 0.13282 0.0926 0.12813 0.09468 C 0.12674 0.09746 0.12431 0.09977 0.12396 0.10301 C 0.12309 0.11436 0.12084 0.12662 0.1125 0.13218 C 0.10799 0.14422 0.10295 0.14422 0.09688 0.1544 C 0.09445 0.15834 0.09236 0.1625 0.09063 0.1669 C 0.08959 0.16968 0.08889 0.17269 0.0875 0.17524 C 0.08472 0.17987 0.06945 0.20024 0.06563 0.20301 C 0.06285 0.2051 0.05938 0.20487 0.05625 0.20579 C 0.04966 0.20487 0.04306 0.20255 0.03646 0.20301 C 0.0316 0.20324 0.02934 0.21181 0.02709 0.21551 C 0.02292 0.22246 0.01719 0.22686 0.01146 0.23079 C 0.00799 0.23774 0.004 0.2382 -0.00208 0.24028 C -0.01319 0.25162 -0.0309 0.25811 -0.04479 0.26274 C -0.06041 0.26065 -0.07639 0.26112 -0.09166 0.25579 C -0.09843 0.25348 -0.10486 0.24908 -0.11146 0.24607 C -0.11736 0.24005 -0.12309 0.23496 -0.13021 0.23218 C -0.13368 0.23079 -0.14062 0.22801 -0.14062 0.22824 C -0.14323 0.22107 -0.14635 0.22014 -0.15 0.21412 C -0.15156 0.21158 -0.1526 0.20834 -0.15416 0.20579 C -0.15677 0.20186 -0.1625 0.19468 -0.1625 0.19491 C -0.16493 0.18473 -0.17326 0.17917 -0.17812 0.17107 C -0.18038 0.16343 -0.18212 0.15695 -0.18541 0.15024 C -0.18837 0.13426 -0.18802 0.13519 -0.19375 0.12385 C -0.19514 0.11297 -0.19843 0.10394 -0.2 0.09329 C -0.20069 0.04977 -0.20243 0.00625 -0.20208 -0.03726 C -0.20156 -0.09259 -0.20781 -0.0787 -0.19791 -0.09838 C -0.19913 -0.10601 -0.19948 -0.11018 -0.20312 -0.11643 C -0.20278 -0.12523 -0.20278 -0.13402 -0.20208 -0.14282 C -0.20173 -0.14652 -0.2 -0.15393 -0.2 -0.1537 C -0.1993 -0.18495 -0.20208 -0.20185 -0.19062 -0.22476 C -0.18923 -0.23171 -0.18941 -0.24213 -0.1875 -0.24838 C -0.18628 -0.25254 -0.17812 -0.25393 -0.17812 -0.2537 C -0.17448 -0.25879 -0.17569 -0.25625 -0.17396 -0.26088 L 0.08177 0.16829 " pathEditMode="relative" rAng="0" ptsTypes="ffffffffffffffffffffffffffffffffffffffffffffffffffffffffffffffffffffffffAf">
                                      <p:cBhvr>
                                        <p:cTn id="6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24" y="-48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decel="5000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-5E-6 1.11111E-6 L 0.15001 0.26667 " pathEditMode="relative" ptsTypes="AA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Info: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Curtis Brown</a:t>
            </a:r>
          </a:p>
          <a:p>
            <a:r>
              <a:rPr lang="en-US" dirty="0" smtClean="0">
                <a:hlinkClick r:id="rId2"/>
              </a:rPr>
              <a:t>curtis@ti.com</a:t>
            </a:r>
            <a:endParaRPr lang="en-US" dirty="0" smtClean="0"/>
          </a:p>
          <a:p>
            <a:r>
              <a:rPr lang="en-US" dirty="0" smtClean="0"/>
              <a:t>@</a:t>
            </a:r>
            <a:r>
              <a:rPr lang="en-US" dirty="0" err="1" smtClean="0"/>
              <a:t>cb_ltf</a:t>
            </a:r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>
                <a:hlinkClick r:id="rId3"/>
              </a:rPr>
              <a:t>Traffic cones info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2100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ET_new">
  <a:themeElements>
    <a:clrScheme name="Custom 1">
      <a:dk1>
        <a:srgbClr val="525252"/>
      </a:dk1>
      <a:lt1>
        <a:srgbClr val="FFFFFF"/>
      </a:lt1>
      <a:dk2>
        <a:srgbClr val="000000"/>
      </a:dk2>
      <a:lt2>
        <a:srgbClr val="FFFFFF"/>
      </a:lt2>
      <a:accent1>
        <a:srgbClr val="D1282E"/>
      </a:accent1>
      <a:accent2>
        <a:srgbClr val="363636"/>
      </a:accent2>
      <a:accent3>
        <a:srgbClr val="888888"/>
      </a:accent3>
      <a:accent4>
        <a:srgbClr val="8064A2"/>
      </a:accent4>
      <a:accent5>
        <a:srgbClr val="4BACC6"/>
      </a:accent5>
      <a:accent6>
        <a:srgbClr val="F79646"/>
      </a:accent6>
      <a:hlink>
        <a:srgbClr val="1973B4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13362</TotalTime>
  <Words>259</Words>
  <Application>Microsoft Office PowerPoint</Application>
  <PresentationFormat>On-screen Show (4:3)</PresentationFormat>
  <Paragraphs>45</Paragraphs>
  <Slides>5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1_ET_new</vt:lpstr>
      <vt:lpstr>Math in Motion Plus: Move the Cone Challenge</vt:lpstr>
      <vt:lpstr>MAKE IT MOVE!</vt:lpstr>
      <vt:lpstr>MAKE IT MOVE!</vt:lpstr>
      <vt:lpstr>Your challenge: Move the cone</vt:lpstr>
      <vt:lpstr>Info:</vt:lpstr>
    </vt:vector>
  </TitlesOfParts>
  <Company>Texas Instruments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Using Coding to</dc:title>
  <dc:creator>Brown, Curtis</dc:creator>
  <cp:lastModifiedBy>Brown, Curtis</cp:lastModifiedBy>
  <cp:revision>146</cp:revision>
  <dcterms:created xsi:type="dcterms:W3CDTF">2017-10-17T15:34:02Z</dcterms:created>
  <dcterms:modified xsi:type="dcterms:W3CDTF">2018-10-03T14:54:54Z</dcterms:modified>
</cp:coreProperties>
</file>