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  <p:sldMasterId id="2147483659" r:id="rId2"/>
    <p:sldMasterId id="2147483658" r:id="rId3"/>
    <p:sldMasterId id="2147486826" r:id="rId4"/>
  </p:sldMasterIdLst>
  <p:notesMasterIdLst>
    <p:notesMasterId r:id="rId22"/>
  </p:notesMasterIdLst>
  <p:handoutMasterIdLst>
    <p:handoutMasterId r:id="rId23"/>
  </p:handoutMasterIdLst>
  <p:sldIdLst>
    <p:sldId id="504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97" r:id="rId16"/>
    <p:sldId id="498" r:id="rId17"/>
    <p:sldId id="499" r:id="rId18"/>
    <p:sldId id="500" r:id="rId19"/>
    <p:sldId id="501" r:id="rId20"/>
    <p:sldId id="428" r:id="rId2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98CBF"/>
    <a:srgbClr val="E6E2E4"/>
    <a:srgbClr val="F4F2F3"/>
    <a:srgbClr val="B1EEF1"/>
    <a:srgbClr val="97C7E1"/>
    <a:srgbClr val="FC9AA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46" autoAdjust="0"/>
    <p:restoredTop sz="87658" autoAdjust="0"/>
  </p:normalViewPr>
  <p:slideViewPr>
    <p:cSldViewPr>
      <p:cViewPr>
        <p:scale>
          <a:sx n="70" d="100"/>
          <a:sy n="70" d="100"/>
        </p:scale>
        <p:origin x="-84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82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t" anchorCtr="0" compatLnSpc="1">
            <a:prstTxWarp prst="textNoShape">
              <a:avLst/>
            </a:prstTxWarp>
          </a:bodyPr>
          <a:lstStyle>
            <a:lvl1pPr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t" anchorCtr="0" compatLnSpc="1">
            <a:prstTxWarp prst="textNoShape">
              <a:avLst/>
            </a:prstTxWarp>
          </a:bodyPr>
          <a:lstStyle>
            <a:lvl1pPr algn="r"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b" anchorCtr="0" compatLnSpc="1">
            <a:prstTxWarp prst="textNoShape">
              <a:avLst/>
            </a:prstTxWarp>
          </a:bodyPr>
          <a:lstStyle>
            <a:lvl1pPr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31263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b" anchorCtr="0" compatLnSpc="1">
            <a:prstTxWarp prst="textNoShape">
              <a:avLst/>
            </a:prstTxWarp>
          </a:bodyPr>
          <a:lstStyle>
            <a:lvl1pPr algn="r"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C24E309-20F5-453E-AA9A-039927F443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607445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t" anchorCtr="0" compatLnSpc="1">
            <a:prstTxWarp prst="textNoShape">
              <a:avLst/>
            </a:prstTxWarp>
          </a:bodyPr>
          <a:lstStyle>
            <a:lvl1pPr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t" anchorCtr="0" compatLnSpc="1">
            <a:prstTxWarp prst="textNoShape">
              <a:avLst/>
            </a:prstTxWarp>
          </a:bodyPr>
          <a:lstStyle>
            <a:lvl1pPr algn="r"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661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6429"/>
            <a:ext cx="5608320" cy="418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b" anchorCtr="0" compatLnSpc="1">
            <a:prstTxWarp prst="textNoShape">
              <a:avLst/>
            </a:prstTxWarp>
          </a:bodyPr>
          <a:lstStyle>
            <a:lvl1pPr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31263"/>
            <a:ext cx="303784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2" tIns="46547" rIns="93092" bIns="46547" numCol="1" anchor="b" anchorCtr="0" compatLnSpc="1">
            <a:prstTxWarp prst="textNoShape">
              <a:avLst/>
            </a:prstTxWarp>
          </a:bodyPr>
          <a:lstStyle>
            <a:lvl1pPr algn="r" defTabSz="930159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73FB00B-6850-4876-8DB2-E0BD9DAD45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442365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84" charset="-128"/>
        <a:cs typeface="ＭＳ Ｐゴシック" pitchFamily="8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972560" y="8831266"/>
            <a:ext cx="303784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064" tIns="46531" rIns="93064" bIns="46531" anchor="b">
            <a:prstTxWarp prst="textNoShape">
              <a:avLst/>
            </a:prstTxWarp>
          </a:bodyPr>
          <a:lstStyle/>
          <a:p>
            <a:pPr algn="r" defTabSz="928572" eaLnBrk="0" hangingPunct="0"/>
            <a:fld id="{6A312C3D-2579-4087-B400-BD5D1F6BE80C}" type="slidenum">
              <a:rPr lang="en-US" sz="1200">
                <a:ea typeface="ＭＳ Ｐゴシック" pitchFamily="84" charset="-128"/>
                <a:cs typeface="ＭＳ Ｐゴシック" pitchFamily="84" charset="-128"/>
              </a:rPr>
              <a:pPr algn="r" defTabSz="928572" eaLnBrk="0" hangingPunct="0"/>
              <a:t>17</a:t>
            </a:fld>
            <a:endParaRPr lang="en-US" sz="1200">
              <a:ea typeface="ＭＳ Ｐゴシック" pitchFamily="84" charset="-128"/>
              <a:cs typeface="ＭＳ Ｐゴシック" pitchFamily="84" charset="-128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418015"/>
            <a:ext cx="5140960" cy="4179887"/>
          </a:xfrm>
          <a:noFill/>
          <a:ln/>
        </p:spPr>
        <p:txBody>
          <a:bodyPr lIns="93064" tIns="46531" rIns="93064" bIns="46531"/>
          <a:lstStyle/>
          <a:p>
            <a:pPr marL="228572" marR="0" indent="-22857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欢迎各位同行、老友新知一起来</a:t>
            </a:r>
            <a:r>
              <a:rPr lang="zh-CN" altLang="en-US" sz="1200" b="0" baseline="0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1200" b="0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参加 德州仪器公司 教育技术事业部举办的这次 网络教学活动。衷心希望本次活动 能为您带来新的视野和启迪，并对您的教学 起到积极和抛砖引玉的作用。</a:t>
            </a:r>
            <a:endParaRPr lang="en-US" altLang="zh-CN" sz="1200" b="0" dirty="0" smtClean="0">
              <a:solidFill>
                <a:srgbClr val="FF0000"/>
              </a:solidFill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86500" y="454025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4025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FA85E-B8B2-4A89-B8FD-3B8126CF35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8E2D1-40C0-4FBD-83C0-8BD19D5DC3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2A050-45A8-40E1-83C8-DAEE3A6E42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3A121-ADA4-48B3-A2C2-920EAD45A2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EA9A8-F252-4265-BC55-7AB17C4B37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20A5E-BA1E-4B24-9F51-6BBC004AF8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FD65B-830B-4B6B-A516-B42FF2B22A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0B4D2-1E1D-4C79-9C3E-5F8AE4511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449EF-B751-4169-9434-2EFB9AB184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9DF84-E848-4110-ABD2-2EB719798D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7D060-528F-49C0-8E07-354D8B4F57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39825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139825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86500" y="454025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4025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15747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74560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41165399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39825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19600" y="1139825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2847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47964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952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39825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139825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97556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6463762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Arial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1341277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7047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286500" y="454025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4025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81123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4025"/>
            <a:ext cx="7772400" cy="533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4924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4025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39825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791" r:id="rId1"/>
    <p:sldLayoutId id="2147486790" r:id="rId2"/>
    <p:sldLayoutId id="2147486789" r:id="rId3"/>
    <p:sldLayoutId id="2147486788" r:id="rId4"/>
    <p:sldLayoutId id="2147486787" r:id="rId5"/>
    <p:sldLayoutId id="2147486786" r:id="rId6"/>
    <p:sldLayoutId id="2147486785" r:id="rId7"/>
    <p:sldLayoutId id="2147486784" r:id="rId8"/>
    <p:sldLayoutId id="2147486783" r:id="rId9"/>
    <p:sldLayoutId id="2147486782" r:id="rId10"/>
    <p:sldLayoutId id="2147486781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Verdana" pitchFamily="34" charset="0"/>
          <a:ea typeface="Osaka"/>
          <a:cs typeface="Osaka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pitchFamily="84" charset="0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000">
          <a:solidFill>
            <a:srgbClr val="20222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63ABD35-E6E3-4852-A4C1-345EA937CC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6400800"/>
            <a:ext cx="533400" cy="3667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379C2F94-30DD-4DCE-9ED5-A6F104F68AE3}" type="slidenum">
              <a:rPr lang="en-US" sz="1800" smtClean="0">
                <a:solidFill>
                  <a:srgbClr val="E6E2E4"/>
                </a:solidFill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800" dirty="0" smtClean="0">
              <a:solidFill>
                <a:srgbClr val="E6E2E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02" r:id="rId1"/>
    <p:sldLayoutId id="2147486801" r:id="rId2"/>
    <p:sldLayoutId id="2147486800" r:id="rId3"/>
    <p:sldLayoutId id="2147486799" r:id="rId4"/>
    <p:sldLayoutId id="2147486798" r:id="rId5"/>
    <p:sldLayoutId id="2147486797" r:id="rId6"/>
    <p:sldLayoutId id="2147486796" r:id="rId7"/>
    <p:sldLayoutId id="2147486795" r:id="rId8"/>
    <p:sldLayoutId id="2147486794" r:id="rId9"/>
    <p:sldLayoutId id="2147486793" r:id="rId10"/>
    <p:sldLayoutId id="2147486792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84" charset="-128"/>
          <a:cs typeface="ＭＳ Ｐゴシック" pitchFamily="8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84" charset="-128"/>
          <a:cs typeface="ＭＳ Ｐゴシック" pitchFamily="8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84" charset="-128"/>
          <a:cs typeface="ＭＳ Ｐゴシック" pitchFamily="8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84" charset="-128"/>
          <a:cs typeface="ＭＳ Ｐゴシック" pitchFamily="8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84" charset="-128"/>
          <a:cs typeface="ＭＳ Ｐゴシック" pitchFamily="8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84" charset="-128"/>
          <a:cs typeface="ＭＳ Ｐゴシック" pitchFamily="8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8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8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8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8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4025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891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39825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Oval 22"/>
          <p:cNvSpPr>
            <a:spLocks noChangeArrowheads="1"/>
          </p:cNvSpPr>
          <p:nvPr/>
        </p:nvSpPr>
        <p:spPr bwMode="auto">
          <a:xfrm rot="-257407">
            <a:off x="-6553200" y="-692150"/>
            <a:ext cx="21563013" cy="7086600"/>
          </a:xfrm>
          <a:prstGeom prst="ellipse">
            <a:avLst/>
          </a:prstGeom>
          <a:solidFill>
            <a:srgbClr val="C0C0C0">
              <a:alpha val="36862"/>
            </a:srgbClr>
          </a:solidFill>
          <a:ln>
            <a:noFill/>
          </a:ln>
          <a:extLst/>
        </p:spPr>
        <p:txBody>
          <a:bodyPr wrap="none" anchor="ctr"/>
          <a:lstStyle/>
          <a:p>
            <a:pPr eaLnBrk="0" hangingPunct="0">
              <a:defRPr/>
            </a:pPr>
            <a:endParaRPr lang="en-US" sz="2000" i="1">
              <a:latin typeface="Arial" charset="0"/>
              <a:ea typeface="ＭＳ Ｐゴシック" charset="-128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6400800"/>
            <a:ext cx="533400" cy="3667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Osaka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CAD742BF-B392-47BF-AAD6-33E3EB5B64CE}" type="slidenum">
              <a:rPr lang="en-US" sz="1800" smtClean="0">
                <a:solidFill>
                  <a:srgbClr val="E6E2E4"/>
                </a:solidFill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800" dirty="0" smtClean="0">
              <a:solidFill>
                <a:srgbClr val="E6E2E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13" r:id="rId1"/>
    <p:sldLayoutId id="2147486812" r:id="rId2"/>
    <p:sldLayoutId id="2147486811" r:id="rId3"/>
    <p:sldLayoutId id="2147486810" r:id="rId4"/>
    <p:sldLayoutId id="2147486809" r:id="rId5"/>
    <p:sldLayoutId id="2147486808" r:id="rId6"/>
    <p:sldLayoutId id="2147486807" r:id="rId7"/>
    <p:sldLayoutId id="2147486806" r:id="rId8"/>
    <p:sldLayoutId id="2147486805" r:id="rId9"/>
    <p:sldLayoutId id="2147486804" r:id="rId10"/>
    <p:sldLayoutId id="2147486803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30C0E"/>
          </a:solidFill>
          <a:latin typeface="Arial" pitchFamily="34" charset="0"/>
          <a:ea typeface="Osaka"/>
          <a:cs typeface="Osaka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pitchFamily="84" charset="0"/>
        <a:defRPr sz="2800">
          <a:solidFill>
            <a:srgbClr val="1F1F1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 pitchFamily="84" charset="0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Times"/>
        <a:buChar char="•"/>
        <a:defRPr sz="2800">
          <a:solidFill>
            <a:srgbClr val="1F1F1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454025"/>
            <a:ext cx="777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2051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39825"/>
            <a:ext cx="7772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rial" pitchFamily="34" charset="0"/>
              </a:rPr>
              <a:t>Second level</a:t>
            </a:r>
          </a:p>
          <a:p>
            <a:pPr lvl="2"/>
            <a:r>
              <a:rPr lang="zh-CN" altLang="zh-CN" smtClean="0">
                <a:sym typeface="Arial" pitchFamily="34" charset="0"/>
              </a:rPr>
              <a:t>Third level</a:t>
            </a:r>
          </a:p>
          <a:p>
            <a:pPr lvl="3"/>
            <a:r>
              <a:rPr lang="zh-CN" altLang="zh-CN" smtClean="0">
                <a:sym typeface="Arial" pitchFamily="34" charset="0"/>
              </a:rPr>
              <a:t>Fourth level</a:t>
            </a:r>
          </a:p>
          <a:p>
            <a:pPr lvl="4"/>
            <a:r>
              <a:rPr lang="zh-CN" altLang="zh-CN" smtClean="0">
                <a:sym typeface="Arial" pitchFamily="34" charset="0"/>
              </a:rPr>
              <a:t>Fifth level</a:t>
            </a:r>
          </a:p>
        </p:txBody>
      </p:sp>
      <p:sp>
        <p:nvSpPr>
          <p:cNvPr id="2052" name="Text Box 21"/>
          <p:cNvSpPr>
            <a:spLocks noChangeArrowheads="1"/>
          </p:cNvSpPr>
          <p:nvPr/>
        </p:nvSpPr>
        <p:spPr bwMode="auto">
          <a:xfrm>
            <a:off x="5618163" y="6565900"/>
            <a:ext cx="3479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rgbClr val="C30C0E"/>
              </a:buClr>
            </a:pPr>
            <a:r>
              <a:rPr lang="en-US" altLang="zh-CN" sz="1000" b="1" smtClean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sym typeface="Osaka" charset="-128"/>
              </a:rPr>
              <a:t>Your Expertise. Our Technology. Student Success.</a:t>
            </a:r>
            <a:endParaRPr lang="en-US" altLang="zh-CN" sz="1800" smtClean="0">
              <a:solidFill>
                <a:srgbClr val="000000"/>
              </a:solidFill>
              <a:latin typeface="Arial" pitchFamily="34" charset="0"/>
              <a:ea typeface="SimSun" pitchFamily="2" charset="-122"/>
            </a:endParaRPr>
          </a:p>
        </p:txBody>
      </p:sp>
      <p:sp>
        <p:nvSpPr>
          <p:cNvPr id="2053" name="Slide Number Placeholder 3"/>
          <p:cNvSpPr>
            <a:spLocks noGrp="1" noChangeArrowheads="1"/>
          </p:cNvSpPr>
          <p:nvPr/>
        </p:nvSpPr>
        <p:spPr bwMode="auto">
          <a:xfrm>
            <a:off x="228600" y="6550025"/>
            <a:ext cx="3940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DABA30B9-C4CD-488A-BCCC-9BA73B42941C}" type="slidenum">
              <a:rPr lang="en-US" altLang="zh-CN" sz="900" smtClean="0">
                <a:solidFill>
                  <a:srgbClr val="AFAFAF"/>
                </a:solidFill>
                <a:latin typeface="Arial" pitchFamily="34" charset="0"/>
                <a:sym typeface="ＭＳ Ｐゴシック" pitchFamily="34" charset="-128"/>
              </a:rPr>
              <a:pPr eaLnBrk="0" hangingPunct="0"/>
              <a:t>‹#›</a:t>
            </a:fld>
            <a:r>
              <a:rPr lang="en-US" altLang="zh-CN" sz="900" smtClean="0">
                <a:solidFill>
                  <a:srgbClr val="AFAFAF"/>
                </a:solidFill>
                <a:latin typeface="Arial" pitchFamily="34" charset="0"/>
                <a:sym typeface="ＭＳ Ｐゴシック" pitchFamily="34" charset="-128"/>
              </a:rPr>
              <a:t>  |  TI-Nspire</a:t>
            </a:r>
            <a:r>
              <a:rPr lang="en-US" altLang="zh-CN" sz="900" smtClean="0">
                <a:solidFill>
                  <a:srgbClr val="AFAFAF"/>
                </a:solidFill>
                <a:latin typeface="Arial" pitchFamily="34" charset="0"/>
                <a:sym typeface="Arial" pitchFamily="34" charset="0"/>
              </a:rPr>
              <a:t>™</a:t>
            </a:r>
            <a:r>
              <a:rPr lang="en-US" altLang="zh-CN" sz="900" smtClean="0">
                <a:solidFill>
                  <a:srgbClr val="AFAFAF"/>
                </a:solidFill>
                <a:latin typeface="Calibri" pitchFamily="34" charset="0"/>
                <a:sym typeface="Calibri" pitchFamily="34" charset="0"/>
              </a:rPr>
              <a:t> Te</a:t>
            </a:r>
            <a:r>
              <a:rPr lang="en-US" altLang="zh-CN" sz="900" smtClean="0">
                <a:solidFill>
                  <a:srgbClr val="AFAFAF"/>
                </a:solidFill>
                <a:latin typeface="Arial" pitchFamily="34" charset="0"/>
                <a:sym typeface="ＭＳ Ｐゴシック" pitchFamily="34" charset="-128"/>
              </a:rPr>
              <a:t>chnology     </a:t>
            </a:r>
            <a:endParaRPr lang="en-US" altLang="zh-CN" sz="1800" smtClean="0">
              <a:solidFill>
                <a:srgbClr val="000000"/>
              </a:solidFill>
              <a:latin typeface="Arial" pitchFamily="34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4456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27" r:id="rId1"/>
    <p:sldLayoutId id="2147486828" r:id="rId2"/>
    <p:sldLayoutId id="2147486829" r:id="rId3"/>
    <p:sldLayoutId id="2147486830" r:id="rId4"/>
    <p:sldLayoutId id="2147486831" r:id="rId5"/>
    <p:sldLayoutId id="2147486832" r:id="rId6"/>
    <p:sldLayoutId id="2147486833" r:id="rId7"/>
    <p:sldLayoutId id="2147486834" r:id="rId8"/>
    <p:sldLayoutId id="2147486835" r:id="rId9"/>
    <p:sldLayoutId id="2147486836" r:id="rId10"/>
    <p:sldLayoutId id="2147486837" r:id="rId11"/>
    <p:sldLayoutId id="2147486838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30C0E"/>
          </a:solidFill>
          <a:latin typeface="Arial" pitchFamily="34" charset="0"/>
          <a:ea typeface="Osaka" charset="-128"/>
          <a:sym typeface="Arial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C30C0E"/>
        </a:buClr>
        <a:buFont typeface="Times" charset="0"/>
        <a:buChar char="•"/>
        <a:defRPr sz="2000">
          <a:solidFill>
            <a:srgbClr val="727272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C:\China%20Webinar\Derivative%20full%20length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 noChangeArrowheads="1"/>
          </p:cNvSpPr>
          <p:nvPr/>
        </p:nvSpPr>
        <p:spPr bwMode="auto">
          <a:xfrm>
            <a:off x="228600" y="6629400"/>
            <a:ext cx="2667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/>
          <a:lstStyle/>
          <a:p>
            <a:pPr eaLnBrk="0" hangingPunct="0">
              <a:tabLst>
                <a:tab pos="287338" algn="r"/>
                <a:tab pos="342900" algn="l"/>
              </a:tabLst>
            </a:pPr>
            <a:fld id="{FB952119-893C-4002-98E8-2149097B7171}" type="slidenum">
              <a:rPr lang="en-US" altLang="zh-CN" sz="900" b="1" smtClean="0">
                <a:solidFill>
                  <a:srgbClr val="FFFFFF"/>
                </a:solidFill>
                <a:latin typeface="Arial" pitchFamily="34" charset="0"/>
                <a:sym typeface="Arial" pitchFamily="34" charset="0"/>
              </a:rPr>
              <a:pPr eaLnBrk="0" hangingPunct="0">
                <a:tabLst>
                  <a:tab pos="287338" algn="r"/>
                  <a:tab pos="342900" algn="l"/>
                </a:tabLst>
              </a:pPr>
              <a:t>1</a:t>
            </a:fld>
            <a:r>
              <a:rPr lang="en-US" altLang="zh-CN" sz="900" b="1" smtClean="0">
                <a:solidFill>
                  <a:srgbClr val="FFFFFF"/>
                </a:solidFill>
                <a:latin typeface="Arial" pitchFamily="34" charset="0"/>
                <a:sym typeface="Arial" pitchFamily="34" charset="0"/>
              </a:rPr>
              <a:t>  |  MAV 2008</a:t>
            </a:r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SimSun" pitchFamily="2" charset="-122"/>
            </a:endParaRP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7384"/>
            <a:ext cx="9180513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9632" y="40466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sz="4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TI-</a:t>
            </a:r>
            <a:r>
              <a:rPr lang="en-US" sz="4000" b="1" dirty="0" err="1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Nspire</a:t>
            </a:r>
            <a:r>
              <a:rPr lang="en-US" sz="4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™ </a:t>
            </a:r>
            <a:r>
              <a:rPr lang="zh-CN" altLang="en-US" sz="4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无</a:t>
            </a:r>
            <a:r>
              <a:rPr lang="zh-CN" altLang="en-US" sz="4000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线导航系统</a:t>
            </a:r>
          </a:p>
          <a:p>
            <a:pPr algn="ctr" eaLnBrk="0" hangingPunct="0"/>
            <a:r>
              <a:rPr lang="zh-CN" altLang="en-US" sz="4000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在教学中的作用及应</a:t>
            </a:r>
            <a:r>
              <a:rPr lang="zh-CN" altLang="en-US" sz="4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用</a:t>
            </a:r>
            <a:endParaRPr lang="en-US" sz="4000" dirty="0">
              <a:solidFill>
                <a:srgbClr val="FF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3068960"/>
            <a:ext cx="36724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Ray Barton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 </a:t>
            </a:r>
            <a:endParaRPr lang="en-US" altLang="zh-CN" sz="2800" b="1" dirty="0" smtClean="0">
              <a:solidFill>
                <a:schemeClr val="bg1">
                  <a:lumMod val="95000"/>
                </a:schemeClr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pPr eaLnBrk="1" hangingPunct="1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雷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·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巴</a:t>
            </a: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顿</a:t>
            </a:r>
            <a:endParaRPr lang="en-US" altLang="zh-CN" sz="2800" b="1" dirty="0" smtClean="0">
              <a:solidFill>
                <a:schemeClr val="bg1">
                  <a:lumMod val="95000"/>
                </a:schemeClr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pPr eaLnBrk="1" hangingPunct="1"/>
            <a:endParaRPr lang="en-US" b="1" dirty="0">
              <a:solidFill>
                <a:schemeClr val="bg1">
                  <a:lumMod val="95000"/>
                </a:schemeClr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pPr eaLnBrk="1" hangingPunct="1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美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国犹他州盐湖城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pPr eaLnBrk="1" hangingPunct="1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奥林普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Adobe Fangsong Std R" pitchFamily="18" charset="-128"/>
                <a:ea typeface="Adobe Fangsong Std R" pitchFamily="18" charset="-128"/>
              </a:rPr>
              <a:t>斯高中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508128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4025"/>
            <a:ext cx="9371384" cy="533400"/>
          </a:xfrm>
        </p:spPr>
        <p:txBody>
          <a:bodyPr>
            <a:normAutofit fontScale="90000"/>
          </a:bodyPr>
          <a:lstStyle/>
          <a:p>
            <a:r>
              <a:rPr lang="zh-CN" altLang="en-US" sz="3100" dirty="0">
                <a:latin typeface="Adobe Fangsong Std R" pitchFamily="18" charset="-128"/>
                <a:ea typeface="Adobe Fangsong Std R" pitchFamily="18" charset="-128"/>
              </a:rPr>
              <a:t>第</a:t>
            </a:r>
            <a:r>
              <a:rPr lang="en-US" altLang="zh-CN" sz="3100" dirty="0" smtClean="0">
                <a:latin typeface="Adobe Fangsong Std R" pitchFamily="18" charset="-128"/>
                <a:ea typeface="Adobe Fangsong Std R" pitchFamily="18" charset="-128"/>
              </a:rPr>
              <a:t>2</a:t>
            </a:r>
            <a:r>
              <a:rPr lang="zh-CN" altLang="en-US" sz="3100" dirty="0">
                <a:latin typeface="Adobe Fangsong Std R" pitchFamily="18" charset="-128"/>
                <a:ea typeface="Adobe Fangsong Std R" pitchFamily="18" charset="-128"/>
              </a:rPr>
              <a:t>课</a:t>
            </a:r>
            <a:r>
              <a:rPr lang="en-US" altLang="zh-CN" sz="3100" dirty="0" smtClean="0">
                <a:latin typeface="Adobe Fangsong Std R" pitchFamily="18" charset="-128"/>
                <a:ea typeface="Adobe Fangsong Std R" pitchFamily="18" charset="-128"/>
              </a:rPr>
              <a:t>: </a:t>
            </a:r>
            <a:r>
              <a:rPr lang="zh-CN" altLang="en-US" sz="3100" dirty="0" smtClean="0">
                <a:latin typeface="Adobe Fangsong Std R" pitchFamily="18" charset="-128"/>
                <a:ea typeface="Adobe Fangsong Std R" pitchFamily="18" charset="-128"/>
              </a:rPr>
              <a:t>变上限积分</a:t>
            </a:r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dirty="0"/>
              <a:t>| </a:t>
            </a:r>
            <a:r>
              <a:rPr lang="en-US" sz="2700" b="0" dirty="0" smtClean="0"/>
              <a:t>Lesson </a:t>
            </a:r>
            <a:r>
              <a:rPr lang="en-US" sz="2700" b="0" dirty="0"/>
              <a:t>2. Accumulation </a:t>
            </a:r>
            <a:r>
              <a:rPr lang="en-US" sz="2700" b="0" dirty="0" smtClean="0"/>
              <a:t>functions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39824"/>
            <a:ext cx="8820472" cy="5097487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Background:  Students know a definite integral is a number that is </a:t>
            </a:r>
            <a:r>
              <a:rPr lang="en-US" sz="2000" dirty="0" smtClean="0"/>
              <a:t>related </a:t>
            </a:r>
            <a:r>
              <a:rPr lang="en-US" sz="2000" dirty="0"/>
              <a:t>to the area under a curve, but they have not seen a function defined by a definite integral</a:t>
            </a:r>
            <a:r>
              <a:rPr lang="en-US" sz="2000" dirty="0" smtClean="0"/>
              <a:t>.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背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景：学生们已经知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道了定积分的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概念，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即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它是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表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示曲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线下方</a:t>
            </a:r>
            <a:endParaRPr lang="en-US" altLang="zh-CN" sz="24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r>
              <a:rPr lang="en-US" altLang="zh-CN" sz="2400" b="1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sz="2400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面积的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一个数。但是还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不知道由定积分定义的函数。</a:t>
            </a:r>
            <a:endParaRPr lang="en-US" altLang="zh-CN" sz="24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Send </a:t>
            </a:r>
            <a:r>
              <a:rPr lang="en-US" sz="2000" dirty="0"/>
              <a:t>Accumulation Function.tns to students.  Ask them to drag point </a:t>
            </a:r>
            <a:r>
              <a:rPr lang="en-US" sz="2000" dirty="0" smtClean="0"/>
              <a:t>x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把 </a:t>
            </a:r>
            <a:r>
              <a:rPr lang="en-US" altLang="zh-CN" sz="2400" b="1" dirty="0" smtClean="0">
                <a:latin typeface="Adobe Fangsong Std R" pitchFamily="18" charset="-128"/>
                <a:ea typeface="Adobe Fangsong Std R" pitchFamily="18" charset="-128"/>
              </a:rPr>
              <a:t>Accumulation </a:t>
            </a:r>
            <a:r>
              <a:rPr lang="en-US" altLang="zh-CN" sz="2400" b="1" dirty="0" err="1" smtClean="0">
                <a:latin typeface="Adobe Fangsong Std R" pitchFamily="18" charset="-128"/>
                <a:ea typeface="Adobe Fangsong Std R" pitchFamily="18" charset="-128"/>
              </a:rPr>
              <a:t>Function.tns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（变上限积分</a:t>
            </a:r>
            <a:r>
              <a:rPr lang="en-US" altLang="zh-CN" sz="2400" b="1" dirty="0" smtClean="0">
                <a:latin typeface="Adobe Fangsong Std R" pitchFamily="18" charset="-128"/>
                <a:ea typeface="Adobe Fangsong Std R" pitchFamily="18" charset="-128"/>
              </a:rPr>
              <a:t>.</a:t>
            </a:r>
            <a:r>
              <a:rPr lang="en-US" altLang="zh-CN" sz="2400" b="1" dirty="0" err="1" smtClean="0">
                <a:latin typeface="Adobe Fangsong Std R" pitchFamily="18" charset="-128"/>
                <a:ea typeface="Adobe Fangsong Std R" pitchFamily="18" charset="-128"/>
              </a:rPr>
              <a:t>tns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）发生给学生。</a:t>
            </a:r>
          </a:p>
          <a:p>
            <a:pPr marL="0" indent="0"/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    让学生移动点 </a:t>
            </a:r>
            <a:r>
              <a:rPr lang="en-US" altLang="zh-CN" sz="2400" b="1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。</a:t>
            </a:r>
            <a:endParaRPr lang="en-US" altLang="zh-CN" sz="24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Send Quick Poll:  “What do you notice about point P?”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发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送课堂快速调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查：“对于 </a:t>
            </a:r>
            <a:r>
              <a:rPr lang="en-US" altLang="zh-CN" sz="2400" b="1" dirty="0" smtClean="0">
                <a:latin typeface="Adobe Fangsong Std R" pitchFamily="18" charset="-128"/>
                <a:ea typeface="Adobe Fangsong Std R" pitchFamily="18" charset="-128"/>
              </a:rPr>
              <a:t>P 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点，你观察到了什么？”</a:t>
            </a:r>
            <a:endParaRPr lang="en-US" altLang="zh-CN" sz="24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Send Quick Poll: “Write a question”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发送课堂快速调查</a:t>
            </a:r>
            <a:r>
              <a:rPr lang="zh-CN" altLang="en-US" sz="2400" b="1" dirty="0">
                <a:latin typeface="Adobe Fangsong Std R" pitchFamily="18" charset="-128"/>
                <a:ea typeface="Adobe Fangsong Std R" pitchFamily="18" charset="-128"/>
              </a:rPr>
              <a:t>：</a:t>
            </a:r>
            <a:r>
              <a:rPr lang="zh-CN" altLang="en-US" sz="2400" b="1" dirty="0" smtClean="0">
                <a:latin typeface="Adobe Fangsong Std R" pitchFamily="18" charset="-128"/>
                <a:ea typeface="Adobe Fangsong Std R" pitchFamily="18" charset="-128"/>
              </a:rPr>
              <a:t>“写一个问题”</a:t>
            </a:r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8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累</a:t>
            </a:r>
            <a:r>
              <a:rPr lang="zh-CN" altLang="en-US" dirty="0">
                <a:latin typeface="Adobe Fangsong Std R" pitchFamily="18" charset="-128"/>
                <a:ea typeface="Adobe Fangsong Std R" pitchFamily="18" charset="-128"/>
              </a:rPr>
              <a:t>积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tns</a:t>
            </a:r>
            <a:r>
              <a:rPr lang="en-US" altLang="zh-CN" dirty="0" smtClean="0"/>
              <a:t> | </a:t>
            </a:r>
            <a:r>
              <a:rPr lang="en-US" sz="2400" b="0" dirty="0" err="1" smtClean="0"/>
              <a:t>Accumulation.tns</a:t>
            </a:r>
            <a:endParaRPr lang="en-US" sz="2400" b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060848"/>
            <a:ext cx="46291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7477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课堂视频 </a:t>
            </a:r>
            <a:r>
              <a:rPr lang="en-US" altLang="zh-CN" dirty="0"/>
              <a:t>| </a:t>
            </a:r>
            <a:r>
              <a:rPr lang="en-US" sz="2400" b="0" dirty="0" smtClean="0"/>
              <a:t>Show video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59"/>
          <a:stretch/>
        </p:blipFill>
        <p:spPr bwMode="auto">
          <a:xfrm>
            <a:off x="304800" y="304800"/>
            <a:ext cx="8610600" cy="6324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020272" y="1744638"/>
            <a:ext cx="1584176" cy="110829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en-US" altLang="zh-CN" sz="1600" baseline="30000" dirty="0" smtClean="0">
                <a:latin typeface="Adobe Fangsong Std R" pitchFamily="18" charset="-128"/>
                <a:ea typeface="Adobe Fangsong Std R" pitchFamily="18" charset="-128"/>
              </a:rPr>
              <a:t>3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-3x+3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是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的轨迹，这正好就是原题的积分值。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020272" y="2968774"/>
            <a:ext cx="1584176" cy="132432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当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增加时，曲线下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a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到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的面积等于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点的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值，即不定积分值。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739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85"/>
          <a:stretch/>
        </p:blipFill>
        <p:spPr bwMode="auto">
          <a:xfrm>
            <a:off x="228600" y="228600"/>
            <a:ext cx="8915400" cy="6629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272808" y="2132856"/>
            <a:ext cx="1871192" cy="79208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当 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f(x) = 0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时，</a:t>
            </a:r>
            <a:endParaRPr lang="en-US" altLang="zh-CN" sz="1600" dirty="0" smtClean="0">
              <a:latin typeface="Adobe Fangsong Std R" pitchFamily="18" charset="-128"/>
              <a:ea typeface="Adobe Fangsong Std R" pitchFamily="18" charset="-128"/>
            </a:endParaRPr>
          </a:p>
          <a:p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是一个极值点。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64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/>
          <a:srcRect r="50769"/>
          <a:stretch/>
        </p:blipFill>
        <p:spPr bwMode="auto">
          <a:xfrm>
            <a:off x="323528" y="188640"/>
            <a:ext cx="8458200" cy="6629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876256" y="2190775"/>
            <a:ext cx="1691680" cy="66216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en-US" altLang="zh-CN" sz="1600" baseline="30000" dirty="0" smtClean="0">
                <a:latin typeface="Adobe Fangsong Std R" pitchFamily="18" charset="-128"/>
                <a:ea typeface="Adobe Fangsong Std R" pitchFamily="18" charset="-128"/>
              </a:rPr>
              <a:t>2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方程是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点轨迹方程的导数。</a:t>
            </a:r>
            <a:endParaRPr lang="en-US" sz="1600" baseline="30000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76256" y="2924944"/>
            <a:ext cx="1584176" cy="115212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随点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变化的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值就是不定积分的值。总是这样吗？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497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给学生准备的问题</a:t>
            </a:r>
            <a:r>
              <a:rPr lang="zh-CN" altLang="en-US" dirty="0" smtClean="0"/>
              <a:t> </a:t>
            </a:r>
            <a:r>
              <a:rPr lang="en-US" altLang="zh-CN" dirty="0" smtClean="0"/>
              <a:t>| </a:t>
            </a:r>
            <a:r>
              <a:rPr lang="en-US" sz="2400" b="0" dirty="0" smtClean="0"/>
              <a:t>Student Questions</a:t>
            </a:r>
            <a:endParaRPr lang="en-US" sz="2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9825"/>
            <a:ext cx="8291264" cy="48006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Why does the integral have two zeros</a:t>
            </a:r>
          </a:p>
          <a:p>
            <a:pPr marL="0" indent="0"/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为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什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么这个积分会有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两个零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点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Would the graph change if  point  </a:t>
            </a:r>
            <a:r>
              <a:rPr lang="en-US" sz="2000" i="1" dirty="0" smtClean="0"/>
              <a:t>a </a:t>
            </a:r>
            <a:r>
              <a:rPr lang="en-US" sz="2000" dirty="0" smtClean="0"/>
              <a:t> was further to the left?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如果把点 </a:t>
            </a:r>
            <a:r>
              <a:rPr lang="en-US" altLang="zh-CN" b="1" i="1" dirty="0" smtClean="0">
                <a:latin typeface="Adobe Fangsong Std R" pitchFamily="18" charset="-128"/>
                <a:ea typeface="Adobe Fangsong Std R" pitchFamily="18" charset="-128"/>
                <a:cs typeface="Calibri" panose="020F0502020204030204" pitchFamily="34" charset="0"/>
              </a:rPr>
              <a:t>a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进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一步向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左移，图形会改变吗？</a:t>
            </a:r>
            <a:endParaRPr lang="en-US" altLang="zh-CN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Does it mean anything where P and X cross?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en-GB" altLang="zh-CN" b="1" dirty="0" smtClean="0">
                <a:latin typeface="Adobe Fangsong Std R" pitchFamily="18" charset="-128"/>
                <a:ea typeface="Adobe Fangsong Std R" pitchFamily="18" charset="-128"/>
                <a:cs typeface="Calibri" panose="020F0502020204030204" pitchFamily="34" charset="0"/>
              </a:rPr>
              <a:t>P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和 </a:t>
            </a:r>
            <a:r>
              <a:rPr lang="en-GB" altLang="zh-CN" b="1" dirty="0" smtClean="0">
                <a:latin typeface="Adobe Fangsong Std R" pitchFamily="18" charset="-128"/>
                <a:ea typeface="Adobe Fangsong Std R" pitchFamily="18" charset="-128"/>
                <a:cs typeface="Calibri" panose="020F0502020204030204" pitchFamily="34" charset="0"/>
              </a:rPr>
              <a:t>X</a:t>
            </a:r>
            <a:r>
              <a:rPr lang="en-GB" altLang="zh-CN" b="1" dirty="0" smtClean="0">
                <a:latin typeface="Calibri" panose="020F0502020204030204" pitchFamily="34" charset="0"/>
                <a:ea typeface="Adobe Fangsong Std R" pitchFamily="18" charset="-128"/>
                <a:cs typeface="Calibri" panose="020F0502020204030204" pitchFamily="34" charset="0"/>
              </a:rPr>
              <a:t> </a:t>
            </a:r>
            <a:r>
              <a:rPr lang="zh-CN" altLang="en-US" b="1" dirty="0" smtClean="0">
                <a:latin typeface="Calibri" panose="020F0502020204030204" pitchFamily="34" charset="0"/>
                <a:ea typeface="Adobe Fangsong Std R" pitchFamily="18" charset="-128"/>
                <a:cs typeface="Calibri" panose="020F0502020204030204" pitchFamily="34" charset="0"/>
              </a:rPr>
              <a:t>重合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意味着什么？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Could you find the integral if f(x) is not continuous?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如果 </a:t>
            </a:r>
            <a:r>
              <a:rPr lang="en-US" b="1" dirty="0" smtClean="0">
                <a:latin typeface="Adobe Fangsong Std R" pitchFamily="18" charset="-128"/>
                <a:ea typeface="Adobe Fangsong Std R" pitchFamily="18" charset="-128"/>
                <a:cs typeface="Calibri" panose="020F0502020204030204" pitchFamily="34" charset="0"/>
              </a:rPr>
              <a:t>f(x</a:t>
            </a:r>
            <a:r>
              <a:rPr lang="en-US" b="1" dirty="0">
                <a:latin typeface="Adobe Fangsong Std R" pitchFamily="18" charset="-128"/>
                <a:ea typeface="Adobe Fangsong Std R" pitchFamily="18" charset="-128"/>
                <a:cs typeface="Calibri" panose="020F0502020204030204" pitchFamily="34" charset="0"/>
              </a:rPr>
              <a:t>)</a:t>
            </a:r>
            <a:r>
              <a:rPr lang="en-US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是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不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连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续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的，你能算出它的积分吗？</a:t>
            </a:r>
            <a:endParaRPr lang="en-US" altLang="zh-CN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600" b="1" dirty="0">
              <a:latin typeface="Adobe Fangsong Std R" pitchFamily="18" charset="-128"/>
              <a:ea typeface="Adobe Fangsong Std R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How can we do the analysis by hand?</a:t>
            </a:r>
          </a:p>
          <a:p>
            <a:pPr marL="0" indent="0"/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   能用纸、笔验证这个分析结果吗？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45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 txBox="1">
            <a:spLocks noChangeArrowheads="1"/>
          </p:cNvSpPr>
          <p:nvPr/>
        </p:nvSpPr>
        <p:spPr bwMode="auto">
          <a:xfrm>
            <a:off x="4716016" y="548680"/>
            <a:ext cx="439248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I-</a:t>
            </a:r>
            <a:r>
              <a:rPr lang="en-US" b="1" dirty="0" err="1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Nspire</a:t>
            </a:r>
            <a:r>
              <a:rPr lang="en-US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™</a:t>
            </a:r>
            <a:r>
              <a:rPr lang="en-US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课堂解决方案</a:t>
            </a:r>
            <a:r>
              <a:rPr lang="en-US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/>
            </a:r>
            <a:br>
              <a:rPr lang="en-US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</a:br>
            <a:r>
              <a:rPr lang="en-US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201</a:t>
            </a:r>
            <a:r>
              <a:rPr lang="en-US" altLang="zh-CN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系列网络教学研讨</a:t>
            </a:r>
            <a:r>
              <a:rPr lang="zh-CN" altLang="en-US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会</a:t>
            </a:r>
            <a:r>
              <a:rPr lang="en-US" dirty="0">
                <a:solidFill>
                  <a:srgbClr val="FF0000"/>
                </a:solidFill>
              </a:rPr>
              <a:t>*</a:t>
            </a:r>
            <a:endParaRPr lang="en-US" altLang="zh-CN" b="1" dirty="0" smtClean="0">
              <a:solidFill>
                <a:srgbClr val="FF0000"/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endParaRPr lang="en-US" sz="3200" b="1" dirty="0">
              <a:solidFill>
                <a:schemeClr val="tx2"/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r>
              <a:rPr lang="en-US" altLang="zh-CN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>TI-</a:t>
            </a:r>
            <a:r>
              <a:rPr lang="en-US" altLang="zh-CN" b="1" dirty="0" err="1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>Nspire</a:t>
            </a:r>
            <a:r>
              <a:rPr lang="en-US" altLang="zh-CN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>无线导航系统</a:t>
            </a:r>
            <a:endParaRPr lang="en-US" altLang="zh-CN" b="1" dirty="0">
              <a:solidFill>
                <a:schemeClr val="tx2"/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r>
              <a:rPr lang="zh-CN" altLang="en-US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>在教学中的作用及应用</a:t>
            </a:r>
            <a:r>
              <a:rPr lang="en-US" altLang="zh-CN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/>
            </a:r>
            <a:br>
              <a:rPr lang="en-US" altLang="zh-CN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</a:br>
            <a:endParaRPr lang="en-US" altLang="zh-CN" b="1" dirty="0">
              <a:solidFill>
                <a:schemeClr val="tx2"/>
              </a:solidFill>
              <a:latin typeface="Adobe Fangsong Std R" pitchFamily="18" charset="-128"/>
              <a:ea typeface="Adobe Fangsong Std R" pitchFamily="18" charset="-128"/>
            </a:endParaRPr>
          </a:p>
          <a:p>
            <a:pPr eaLnBrk="1" hangingPunct="1"/>
            <a:r>
              <a:rPr lang="en-US" sz="900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  <a:t/>
            </a:r>
            <a:br>
              <a:rPr lang="en-US" sz="900" b="1" dirty="0">
                <a:solidFill>
                  <a:schemeClr val="tx2"/>
                </a:solidFill>
                <a:latin typeface="Adobe Fangsong Std R" pitchFamily="18" charset="-128"/>
                <a:ea typeface="Adobe Fangsong Std R" pitchFamily="18" charset="-128"/>
              </a:rPr>
            </a:br>
            <a:r>
              <a:rPr lang="en-US" altLang="zh-CN" sz="2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Ray </a:t>
            </a:r>
            <a:r>
              <a:rPr lang="en-US" altLang="zh-CN" sz="2000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Barton</a:t>
            </a:r>
            <a:r>
              <a:rPr lang="zh-CN" altLang="en-US" sz="2000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雷</a:t>
            </a:r>
            <a:r>
              <a:rPr lang="en-US" altLang="zh-CN" sz="2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·</a:t>
            </a:r>
            <a:r>
              <a:rPr lang="zh-CN" altLang="en-US" sz="2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巴顿</a:t>
            </a:r>
            <a:r>
              <a:rPr lang="en-US" altLang="zh-CN" sz="2000" b="1" dirty="0" smtClean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>)</a:t>
            </a:r>
            <a:r>
              <a:rPr lang="en-US" altLang="zh-CN" sz="2000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  <a:t/>
            </a:r>
            <a:br>
              <a:rPr lang="en-US" altLang="zh-CN" sz="2000" b="1" dirty="0">
                <a:solidFill>
                  <a:srgbClr val="FF0000"/>
                </a:solidFill>
                <a:latin typeface="Adobe Fangsong Std R" pitchFamily="18" charset="-128"/>
                <a:ea typeface="Adobe Fangsong Std R" pitchFamily="18" charset="-128"/>
              </a:rPr>
            </a:br>
            <a:endParaRPr lang="en-US" altLang="zh-CN" sz="2000" b="1" dirty="0">
              <a:solidFill>
                <a:srgbClr val="FF0000"/>
              </a:solidFill>
              <a:latin typeface="Adobe Fangsong Std R" pitchFamily="18" charset="-128"/>
              <a:ea typeface="Adobe Fangsong Std R" pitchFamily="18" charset="-128"/>
            </a:endParaRPr>
          </a:p>
        </p:txBody>
      </p:sp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100" dirty="0">
                <a:latin typeface="Adobe Fangsong Std R" pitchFamily="18" charset="-128"/>
                <a:ea typeface="Adobe Fangsong Std R" pitchFamily="18" charset="-128"/>
              </a:rPr>
              <a:t>课程目</a:t>
            </a:r>
            <a:r>
              <a:rPr lang="zh-CN" altLang="en-US" sz="3100" dirty="0" smtClean="0">
                <a:latin typeface="Adobe Fangsong Std R" pitchFamily="18" charset="-128"/>
                <a:ea typeface="Adobe Fangsong Std R" pitchFamily="18" charset="-128"/>
              </a:rPr>
              <a:t>的 </a:t>
            </a:r>
            <a:r>
              <a:rPr lang="en-US" altLang="zh-CN" sz="3100" dirty="0" smtClean="0"/>
              <a:t>| </a:t>
            </a:r>
            <a:r>
              <a:rPr lang="en-US" sz="2700" b="0" dirty="0" smtClean="0"/>
              <a:t>Lesson </a:t>
            </a:r>
            <a:r>
              <a:rPr lang="en-US" sz="2700" b="0" dirty="0"/>
              <a:t>Teaching </a:t>
            </a:r>
            <a:r>
              <a:rPr lang="en-US" sz="2700" b="0" dirty="0" smtClean="0"/>
              <a:t>Objectives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9824"/>
            <a:ext cx="8686800" cy="5457527"/>
          </a:xfrm>
        </p:spPr>
        <p:txBody>
          <a:bodyPr>
            <a:normAutofit/>
          </a:bodyPr>
          <a:lstStyle/>
          <a:p>
            <a:pPr marL="0" indent="0"/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学生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能够</a:t>
            </a:r>
            <a:r>
              <a:rPr lang="zh-CN" altLang="en-US" sz="2600" b="1" dirty="0" smtClean="0"/>
              <a:t>： </a:t>
            </a:r>
            <a:r>
              <a:rPr lang="en-US" altLang="zh-CN" b="1" dirty="0" smtClean="0"/>
              <a:t>| </a:t>
            </a:r>
            <a:r>
              <a:rPr lang="en-US" sz="2000" b="1" dirty="0" smtClean="0"/>
              <a:t>Students will:</a:t>
            </a:r>
          </a:p>
          <a:p>
            <a:pPr marL="0" indent="0"/>
            <a:endParaRPr lang="en-US" sz="8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Construct </a:t>
            </a:r>
            <a:r>
              <a:rPr lang="en-US" sz="1700" dirty="0"/>
              <a:t>viable arguments and critique the reasoning of </a:t>
            </a:r>
            <a:r>
              <a:rPr lang="en-US" sz="1700" dirty="0" smtClean="0"/>
              <a:t>others  </a:t>
            </a:r>
            <a:endParaRPr lang="en-US" sz="1700" dirty="0"/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建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立自己的可行性论点，评判其他同学的论证</a:t>
            </a:r>
            <a:endParaRPr lang="en-US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/>
              <a:t>U</a:t>
            </a:r>
            <a:r>
              <a:rPr lang="en-US" sz="1700" dirty="0" smtClean="0"/>
              <a:t>se </a:t>
            </a:r>
            <a:r>
              <a:rPr lang="en-US" sz="1700" dirty="0"/>
              <a:t>technology to visualize the results of varying assumptions, explore consequences, and compare predictions with data</a:t>
            </a:r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使用技术直观验证不同假设的结果，进一步探索，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r>
              <a:rPr lang="en-US" altLang="zh-CN" sz="2600" b="1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sz="2600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将假设和数据对比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1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/>
              <a:t>U</a:t>
            </a:r>
            <a:r>
              <a:rPr lang="en-US" sz="1700" dirty="0" smtClean="0"/>
              <a:t>se </a:t>
            </a:r>
            <a:r>
              <a:rPr lang="en-US" sz="1700" dirty="0"/>
              <a:t>technological tools to explore and deepen understanding of concepts</a:t>
            </a:r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使用技术工具探究，深化概念理解</a:t>
            </a:r>
            <a:endParaRPr lang="en-US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Develop </a:t>
            </a:r>
            <a:r>
              <a:rPr lang="en-US" sz="1600" dirty="0"/>
              <a:t>the skill of asking good questions</a:t>
            </a:r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培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养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提出好问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题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的能力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00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100" dirty="0" smtClean="0">
                <a:latin typeface="Adobe Fangsong Std R" pitchFamily="18" charset="-128"/>
                <a:ea typeface="Adobe Fangsong Std R" pitchFamily="18" charset="-128"/>
              </a:rPr>
              <a:t>课程概要 </a:t>
            </a:r>
            <a:r>
              <a:rPr lang="en-US" altLang="zh-CN" sz="3100" dirty="0" smtClean="0"/>
              <a:t>| </a:t>
            </a:r>
            <a:r>
              <a:rPr lang="en-US" sz="2700" b="0" dirty="0" smtClean="0"/>
              <a:t>Lesson Outline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39825"/>
            <a:ext cx="9001000" cy="48006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Send students an </a:t>
            </a:r>
            <a:r>
              <a:rPr lang="en-US" sz="1600" dirty="0" err="1" smtClean="0"/>
              <a:t>Nspire</a:t>
            </a:r>
            <a:r>
              <a:rPr lang="en-US" sz="1600" dirty="0" smtClean="0"/>
              <a:t> document and give them time to experiment with the document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</a:t>
            </a:r>
            <a:r>
              <a:rPr lang="zh-CN" altLang="en-US" sz="2300" b="1" dirty="0">
                <a:latin typeface="Adobe Fangsong Std R" pitchFamily="18" charset="-128"/>
                <a:ea typeface="Adobe Fangsong Std R" pitchFamily="18" charset="-128"/>
              </a:rPr>
              <a:t>向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学生发送一个</a:t>
            </a:r>
            <a:r>
              <a:rPr lang="en-US" altLang="zh-CN" sz="2300" b="1" dirty="0" smtClean="0">
                <a:latin typeface="Adobe Fangsong Std R" pitchFamily="18" charset="-128"/>
                <a:ea typeface="Adobe Fangsong Std R" pitchFamily="18" charset="-128"/>
              </a:rPr>
              <a:t>TI-</a:t>
            </a:r>
            <a:r>
              <a:rPr lang="en-US" altLang="zh-CN" sz="2300" b="1" dirty="0" err="1" smtClean="0">
                <a:latin typeface="Adobe Fangsong Std R" pitchFamily="18" charset="-128"/>
                <a:ea typeface="Adobe Fangsong Std R" pitchFamily="18" charset="-128"/>
              </a:rPr>
              <a:t>Nspire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文档，给些时间让学生先尝试一下</a:t>
            </a:r>
            <a:endParaRPr lang="en-US" sz="23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Ask them to make observations and send them to the teacher in a Quick </a:t>
            </a:r>
            <a:r>
              <a:rPr lang="en-US" sz="1600" dirty="0"/>
              <a:t>Poll</a:t>
            </a:r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要求学生把观察到的东西用快速调查送给老师</a:t>
            </a:r>
            <a:endParaRPr lang="en-US" sz="23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The teacher looks at the observations and chooses some for classroom </a:t>
            </a:r>
            <a:r>
              <a:rPr lang="en-US" sz="1600" dirty="0"/>
              <a:t>discussion</a:t>
            </a:r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老师从这些观察反馈中筛选几个，展开课堂讨论</a:t>
            </a:r>
            <a:endParaRPr lang="en-US" sz="23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Ask the student to form a question about the activity and send it to the teacher in a Quick </a:t>
            </a:r>
            <a:r>
              <a:rPr lang="en-US" sz="1600" dirty="0"/>
              <a:t>Poll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基于讨论，让学生写个问题，用快</a:t>
            </a:r>
            <a:r>
              <a:rPr lang="zh-CN" altLang="en-US" sz="2300" b="1" dirty="0">
                <a:latin typeface="Adobe Fangsong Std R" pitchFamily="18" charset="-128"/>
                <a:ea typeface="Adobe Fangsong Std R" pitchFamily="18" charset="-128"/>
              </a:rPr>
              <a:t>速调查送给老师</a:t>
            </a:r>
            <a:endParaRPr lang="en-US" sz="23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Discuss questions and encourage students to develop answers to selected questions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选几个问题进行课堂讨论，鼓励学生自己得出正确答案</a:t>
            </a:r>
            <a:endParaRPr lang="en-US" sz="23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Follow up with practice problems and </a:t>
            </a:r>
            <a:r>
              <a:rPr lang="en-US" sz="1700" dirty="0"/>
              <a:t>homework</a:t>
            </a:r>
          </a:p>
          <a:p>
            <a:pPr marL="0" indent="0"/>
            <a:r>
              <a:rPr lang="zh-CN" altLang="en-US" sz="2000" b="1" dirty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2300" b="1" dirty="0" smtClean="0">
                <a:latin typeface="Adobe Fangsong Std R" pitchFamily="18" charset="-128"/>
                <a:ea typeface="Adobe Fangsong Std R" pitchFamily="18" charset="-128"/>
              </a:rPr>
              <a:t>用练习题和作业跟踪学习效果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40036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第</a:t>
            </a:r>
            <a:r>
              <a:rPr lang="en-US" altLang="zh-CN" dirty="0" smtClean="0">
                <a:latin typeface="Adobe Fangsong Std R" pitchFamily="18" charset="-128"/>
                <a:ea typeface="Adobe Fangsong Std R" pitchFamily="18" charset="-128"/>
              </a:rPr>
              <a:t>1</a:t>
            </a:r>
            <a:r>
              <a:rPr lang="zh-CN" altLang="en-US" dirty="0">
                <a:latin typeface="Adobe Fangsong Std R" pitchFamily="18" charset="-128"/>
                <a:ea typeface="Adobe Fangsong Std R" pitchFamily="18" charset="-128"/>
              </a:rPr>
              <a:t>课</a:t>
            </a:r>
            <a:r>
              <a:rPr lang="en-US" altLang="zh-CN" dirty="0" smtClean="0">
                <a:latin typeface="Adobe Fangsong Std R" pitchFamily="18" charset="-128"/>
                <a:ea typeface="Adobe Fangsong Std R" pitchFamily="18" charset="-128"/>
              </a:rPr>
              <a:t>: </a:t>
            </a:r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导函数</a:t>
            </a:r>
            <a:r>
              <a:rPr lang="en-US" altLang="zh-CN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sz="3100" dirty="0" smtClean="0"/>
              <a:t>| </a:t>
            </a:r>
            <a:r>
              <a:rPr lang="en-US" sz="2700" b="0" dirty="0" smtClean="0"/>
              <a:t>Lesson </a:t>
            </a:r>
            <a:r>
              <a:rPr lang="en-US" sz="2700" b="0" dirty="0"/>
              <a:t>1: Derivative as a </a:t>
            </a:r>
            <a:r>
              <a:rPr lang="en-US" sz="2700" b="0" dirty="0" smtClean="0"/>
              <a:t>function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9825"/>
            <a:ext cx="8291264" cy="48006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Background:  Students know the derivative is a number that gives the slope of a curve, but they have not seen the derivative as a function</a:t>
            </a:r>
            <a:r>
              <a:rPr lang="en-US" sz="1600" dirty="0" smtClean="0"/>
              <a:t>.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 背景：学生们已经知道了导数的概念，即导数    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r>
              <a:rPr lang="en-US" altLang="zh-CN" b="1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是表示曲线斜率的一个数。但是没有将导数看成    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r>
              <a:rPr lang="en-US" altLang="zh-CN" b="1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一个函数。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1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Send Derivative.tns to students. </a:t>
            </a:r>
            <a:r>
              <a:rPr lang="en-US" sz="1600" dirty="0" smtClean="0"/>
              <a:t>Ask </a:t>
            </a:r>
            <a:r>
              <a:rPr lang="en-US" sz="1600" dirty="0"/>
              <a:t>them to drag point </a:t>
            </a:r>
            <a:r>
              <a:rPr lang="en-US" sz="1600" dirty="0" smtClean="0"/>
              <a:t>X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把 </a:t>
            </a:r>
            <a:r>
              <a:rPr lang="en-US" b="1" dirty="0" err="1" smtClean="0">
                <a:latin typeface="Adobe Fangsong Std R" pitchFamily="18" charset="-128"/>
                <a:ea typeface="Adobe Fangsong Std R" pitchFamily="18" charset="-128"/>
              </a:rPr>
              <a:t>Derivative.tns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（导数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.</a:t>
            </a:r>
            <a:r>
              <a:rPr lang="en-US" altLang="zh-CN" b="1" dirty="0" err="1" smtClean="0">
                <a:latin typeface="Adobe Fangsong Std R" pitchFamily="18" charset="-128"/>
                <a:ea typeface="Adobe Fangsong Std R" pitchFamily="18" charset="-128"/>
              </a:rPr>
              <a:t>tns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）</a:t>
            </a:r>
            <a:r>
              <a:rPr lang="zh-CN" altLang="en-US" b="1" dirty="0">
                <a:latin typeface="Adobe Fangsong Std R" pitchFamily="18" charset="-128"/>
                <a:ea typeface="Adobe Fangsong Std R" pitchFamily="18" charset="-128"/>
              </a:rPr>
              <a:t>发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生给学生。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r>
              <a:rPr lang="en-US" altLang="zh-CN" b="1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让学生移动点 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。</a:t>
            </a:r>
            <a:endParaRPr lang="en-US" altLang="zh-CN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1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Send Quick Poll:  “What do you notice about point P</a:t>
            </a:r>
            <a:r>
              <a:rPr lang="en-US" sz="1600" dirty="0" smtClean="0"/>
              <a:t>?”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发送快速课堂调查：“点 </a:t>
            </a:r>
            <a:r>
              <a:rPr lang="en-US" altLang="zh-CN" b="1" dirty="0" smtClean="0">
                <a:latin typeface="Adobe Fangsong Std R" pitchFamily="18" charset="-128"/>
                <a:ea typeface="Adobe Fangsong Std R" pitchFamily="18" charset="-128"/>
              </a:rPr>
              <a:t>P </a:t>
            </a:r>
            <a:r>
              <a:rPr lang="zh-CN" altLang="en-US" b="1" dirty="0" smtClean="0">
                <a:latin typeface="Adobe Fangsong Std R" pitchFamily="18" charset="-128"/>
                <a:ea typeface="Adobe Fangsong Std R" pitchFamily="18" charset="-128"/>
              </a:rPr>
              <a:t>有什么变化？”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03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Adobe Fangsong Std R" pitchFamily="18" charset="-128"/>
                <a:ea typeface="Adobe Fangsong Std R" pitchFamily="18" charset="-128"/>
              </a:rPr>
              <a:t>导</a:t>
            </a:r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数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tns</a:t>
            </a:r>
            <a:r>
              <a:rPr lang="en-US" altLang="zh-CN" dirty="0" smtClean="0"/>
              <a:t> | </a:t>
            </a:r>
            <a:r>
              <a:rPr lang="en-US" sz="2400" b="0" dirty="0" err="1" smtClean="0"/>
              <a:t>Derivative.tns</a:t>
            </a:r>
            <a:endParaRPr lang="en-US" sz="2400" b="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28800"/>
            <a:ext cx="46291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751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课堂视频 </a:t>
            </a:r>
            <a:r>
              <a:rPr lang="en-US" altLang="zh-CN" dirty="0" smtClean="0"/>
              <a:t>| </a:t>
            </a:r>
            <a:r>
              <a:rPr lang="en-US" sz="2400" b="0" dirty="0" smtClean="0"/>
              <a:t>Show video</a:t>
            </a:r>
            <a:endParaRPr lang="en-US" sz="2400" b="0" dirty="0"/>
          </a:p>
        </p:txBody>
      </p:sp>
      <p:pic>
        <p:nvPicPr>
          <p:cNvPr id="4" name="Derivative full length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1682218"/>
            <a:ext cx="3888432" cy="29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8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2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092280" y="2132857"/>
            <a:ext cx="1728192" cy="100811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当</a:t>
            </a:r>
            <a:r>
              <a:rPr lang="en-US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值增加时，点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的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坐标值不变，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坐标值增加。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092280" y="4221088"/>
            <a:ext cx="1728192" cy="93610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从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 = 2x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开始，</a:t>
            </a:r>
            <a:endParaRPr lang="en-US" altLang="zh-CN" sz="1600" dirty="0" smtClean="0">
              <a:latin typeface="Adobe Fangsong Std R" pitchFamily="18" charset="-128"/>
              <a:ea typeface="Adobe Fangsong Std R" pitchFamily="18" charset="-128"/>
            </a:endParaRPr>
          </a:p>
          <a:p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随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值变化而</a:t>
            </a:r>
            <a:endParaRPr lang="en-US" altLang="zh-CN" sz="1600" dirty="0" smtClean="0">
              <a:latin typeface="Adobe Fangsong Std R" pitchFamily="18" charset="-128"/>
              <a:ea typeface="Adobe Fangsong Std R" pitchFamily="18" charset="-128"/>
            </a:endParaRPr>
          </a:p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变化。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168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74"/>
          <a:stretch/>
        </p:blipFill>
        <p:spPr bwMode="auto">
          <a:xfrm>
            <a:off x="0" y="228600"/>
            <a:ext cx="8839200" cy="6629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948264" y="2276872"/>
            <a:ext cx="1746920" cy="93610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点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p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的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坐标值是斜率，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值总是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值的一半。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948264" y="4365104"/>
            <a:ext cx="1746920" cy="93610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en-US" altLang="zh-CN" sz="1600" dirty="0">
                <a:latin typeface="Adobe Fangsong Std R" pitchFamily="18" charset="-128"/>
                <a:ea typeface="Adobe Fangsong Std R" pitchFamily="18" charset="-128"/>
              </a:rPr>
              <a:t>x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值是斜率的一半，</a:t>
            </a:r>
            <a:r>
              <a:rPr lang="en-US" altLang="zh-CN" sz="1600" dirty="0">
                <a:latin typeface="Adobe Fangsong Std R" pitchFamily="18" charset="-128"/>
                <a:ea typeface="Adobe Fangsong Std R" pitchFamily="18" charset="-128"/>
              </a:rPr>
              <a:t> y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值与斜率值相等。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948264" y="3356992"/>
            <a:ext cx="1746920" cy="89227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C30C0E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t</a:t>
            </a:r>
            <a:r>
              <a:rPr lang="en-US" sz="1600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的斜率 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= p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点的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坐标。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y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值是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x 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值的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2</a:t>
            </a:r>
            <a:r>
              <a:rPr lang="zh-CN" altLang="en-US" sz="1600" dirty="0" smtClean="0">
                <a:latin typeface="Adobe Fangsong Std R" pitchFamily="18" charset="-128"/>
                <a:ea typeface="Adobe Fangsong Std R" pitchFamily="18" charset="-128"/>
              </a:rPr>
              <a:t>倍。</a:t>
            </a:r>
            <a:r>
              <a:rPr lang="en-US" altLang="zh-CN" sz="1600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endParaRPr lang="en-US" sz="1600" dirty="0">
              <a:latin typeface="Adobe Fangsong Std R" pitchFamily="18" charset="-128"/>
              <a:ea typeface="Adobe Fangsong Std R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626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Adobe Fangsong Std R" pitchFamily="18" charset="-128"/>
                <a:ea typeface="Adobe Fangsong Std R" pitchFamily="18" charset="-128"/>
              </a:rPr>
              <a:t>给学生准备的问</a:t>
            </a:r>
            <a:r>
              <a:rPr lang="zh-CN" altLang="en-US" dirty="0" smtClean="0">
                <a:latin typeface="Adobe Fangsong Std R" pitchFamily="18" charset="-128"/>
                <a:ea typeface="Adobe Fangsong Std R" pitchFamily="18" charset="-128"/>
              </a:rPr>
              <a:t>题 </a:t>
            </a:r>
            <a:r>
              <a:rPr lang="en-US" altLang="zh-CN" dirty="0" smtClean="0"/>
              <a:t>| </a:t>
            </a:r>
            <a:r>
              <a:rPr lang="en-US" sz="2400" b="0" dirty="0" smtClean="0"/>
              <a:t>Student Questions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9824"/>
            <a:ext cx="7955280" cy="5025479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Why is it a line?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为什么会是一条线？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1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Does it only work for y=x^2?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仅适用于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y=x</a:t>
            </a:r>
            <a:r>
              <a:rPr lang="en-US" sz="2600" b="1" baseline="30000" dirty="0" smtClean="0">
                <a:latin typeface="Adobe Fangsong Std R" pitchFamily="18" charset="-128"/>
                <a:ea typeface="Adobe Fangsong Std R" pitchFamily="18" charset="-128"/>
              </a:rPr>
              <a:t>2</a:t>
            </a:r>
            <a:r>
              <a:rPr lang="en-US" sz="2600" b="1" dirty="0" smtClean="0"/>
              <a:t>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吗？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1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If y=x^4, would y’ be cubic?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如果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y=x</a:t>
            </a:r>
            <a:r>
              <a:rPr lang="en-US" sz="2600" b="1" baseline="30000" dirty="0" smtClean="0">
                <a:latin typeface="Adobe Fangsong Std R" pitchFamily="18" charset="-128"/>
                <a:ea typeface="Adobe Fangsong Std R" pitchFamily="18" charset="-128"/>
              </a:rPr>
              <a:t>4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，</a:t>
            </a:r>
            <a:r>
              <a:rPr lang="en-US" sz="2000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y’(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导函数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)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 会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是三次方吗？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9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Is the degree of y’ one less than the degree of y?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y’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的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幂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是不是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会比原函数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y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少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一吗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？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9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Why does it stay the same when we shift the parabola?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当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抛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物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线移动时，为什么这条线保持不变？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9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Does a vertical shift matter?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垂直移动会引起什么变化？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Is the derivative of sin(x) = </a:t>
            </a:r>
            <a:r>
              <a:rPr lang="en-US" sz="1700" dirty="0" err="1" smtClean="0"/>
              <a:t>cos</a:t>
            </a:r>
            <a:r>
              <a:rPr lang="en-US" sz="1700" dirty="0" smtClean="0"/>
              <a:t>(x)?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若对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sin(x)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求导，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sin(x)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= </a:t>
            </a:r>
            <a:r>
              <a:rPr lang="en-US" sz="2600" b="1" dirty="0" err="1" smtClean="0">
                <a:latin typeface="Adobe Fangsong Std R" pitchFamily="18" charset="-128"/>
                <a:ea typeface="Adobe Fangsong Std R" pitchFamily="18" charset="-128"/>
              </a:rPr>
              <a:t>cos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(x)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对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吗</a:t>
            </a:r>
            <a:r>
              <a:rPr lang="en-US" altLang="zh-CN" sz="2600" b="1" dirty="0">
                <a:latin typeface="Adobe Fangsong Std R" pitchFamily="18" charset="-128"/>
                <a:ea typeface="Adobe Fangsong Std R" pitchFamily="18" charset="-128"/>
              </a:rPr>
              <a:t>? </a:t>
            </a:r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700" dirty="0" smtClean="0"/>
              <a:t>Is the derivative of </a:t>
            </a:r>
            <a:r>
              <a:rPr lang="en-US" sz="1700" dirty="0" err="1" smtClean="0"/>
              <a:t>cos</a:t>
            </a:r>
            <a:r>
              <a:rPr lang="en-US" sz="1700" dirty="0" smtClean="0"/>
              <a:t>(x) = sin(x)?</a:t>
            </a:r>
          </a:p>
          <a:p>
            <a:pPr marL="0" indent="0"/>
            <a:r>
              <a:rPr lang="zh-CN" altLang="en-US" sz="2000" b="1" dirty="0" smtClean="0">
                <a:latin typeface="Adobe Fangsong Std R" pitchFamily="18" charset="-128"/>
                <a:ea typeface="Adobe Fangsong Std R" pitchFamily="18" charset="-128"/>
              </a:rPr>
              <a:t>       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若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对 </a:t>
            </a:r>
            <a:r>
              <a:rPr lang="en-US" altLang="zh-CN" sz="2600" b="1" dirty="0" err="1" smtClean="0">
                <a:latin typeface="Adobe Fangsong Std R" pitchFamily="18" charset="-128"/>
                <a:ea typeface="Adobe Fangsong Std R" pitchFamily="18" charset="-128"/>
              </a:rPr>
              <a:t>cos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(x</a:t>
            </a:r>
            <a:r>
              <a:rPr lang="en-US" sz="2600" b="1" dirty="0">
                <a:latin typeface="Adobe Fangsong Std R" pitchFamily="18" charset="-128"/>
                <a:ea typeface="Adobe Fangsong Std R" pitchFamily="18" charset="-128"/>
              </a:rPr>
              <a:t>) 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求导</a:t>
            </a:r>
            <a:r>
              <a:rPr lang="zh-CN" altLang="en-US" sz="2600" b="1" dirty="0" smtClean="0">
                <a:latin typeface="Adobe Fangsong Std R" pitchFamily="18" charset="-128"/>
                <a:ea typeface="Adobe Fangsong Std R" pitchFamily="18" charset="-128"/>
              </a:rPr>
              <a:t>，</a:t>
            </a:r>
            <a:r>
              <a:rPr lang="en-US" altLang="zh-CN" sz="2600" b="1" dirty="0" err="1">
                <a:latin typeface="Adobe Fangsong Std R" pitchFamily="18" charset="-128"/>
                <a:ea typeface="Adobe Fangsong Std R" pitchFamily="18" charset="-128"/>
              </a:rPr>
              <a:t>cos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(x</a:t>
            </a:r>
            <a:r>
              <a:rPr lang="en-US" sz="2600" b="1" dirty="0">
                <a:latin typeface="Adobe Fangsong Std R" pitchFamily="18" charset="-128"/>
                <a:ea typeface="Adobe Fangsong Std R" pitchFamily="18" charset="-128"/>
              </a:rPr>
              <a:t>)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 </a:t>
            </a:r>
            <a:r>
              <a:rPr lang="en-US" sz="2600" b="1" dirty="0">
                <a:latin typeface="Adobe Fangsong Std R" pitchFamily="18" charset="-128"/>
                <a:ea typeface="Adobe Fangsong Std R" pitchFamily="18" charset="-128"/>
              </a:rPr>
              <a:t>= </a:t>
            </a:r>
            <a:r>
              <a:rPr lang="en-US" altLang="zh-CN" sz="2600" b="1" dirty="0" smtClean="0">
                <a:latin typeface="Adobe Fangsong Std R" pitchFamily="18" charset="-128"/>
                <a:ea typeface="Adobe Fangsong Std R" pitchFamily="18" charset="-128"/>
              </a:rPr>
              <a:t>sin</a:t>
            </a:r>
            <a:r>
              <a:rPr lang="en-US" sz="2600" b="1" dirty="0" smtClean="0">
                <a:latin typeface="Adobe Fangsong Std R" pitchFamily="18" charset="-128"/>
                <a:ea typeface="Adobe Fangsong Std R" pitchFamily="18" charset="-128"/>
              </a:rPr>
              <a:t>(x</a:t>
            </a:r>
            <a:r>
              <a:rPr lang="en-US" sz="2600" b="1" dirty="0">
                <a:latin typeface="Adobe Fangsong Std R" pitchFamily="18" charset="-128"/>
                <a:ea typeface="Adobe Fangsong Std R" pitchFamily="18" charset="-128"/>
              </a:rPr>
              <a:t>) </a:t>
            </a:r>
            <a:r>
              <a:rPr lang="zh-CN" altLang="en-US" sz="2600" b="1" dirty="0">
                <a:latin typeface="Adobe Fangsong Std R" pitchFamily="18" charset="-128"/>
                <a:ea typeface="Adobe Fangsong Std R" pitchFamily="18" charset="-128"/>
              </a:rPr>
              <a:t>对吗</a:t>
            </a:r>
            <a:r>
              <a:rPr lang="en-US" altLang="zh-CN" sz="2600" b="1" dirty="0">
                <a:latin typeface="Adobe Fangsong Std R" pitchFamily="18" charset="-128"/>
                <a:ea typeface="Adobe Fangsong Std R" pitchFamily="18" charset="-128"/>
              </a:rPr>
              <a:t>? </a:t>
            </a:r>
          </a:p>
          <a:p>
            <a:pPr marL="0" indent="0"/>
            <a:endParaRPr lang="en-US" altLang="zh-CN" sz="2600" b="1" dirty="0" smtClean="0">
              <a:latin typeface="Adobe Fangsong Std R" pitchFamily="18" charset="-128"/>
              <a:ea typeface="Adobe Fangsong Std R" pitchFamily="18" charset="-128"/>
            </a:endParaRPr>
          </a:p>
          <a:p>
            <a:pPr marL="0" indent="0"/>
            <a:endParaRPr lang="en-US" sz="23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3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2_Default Design">
  <a:themeElements>
    <a:clrScheme name="2_Default Design 2">
      <a:dk1>
        <a:srgbClr val="75141C"/>
      </a:dk1>
      <a:lt1>
        <a:srgbClr val="92C5EB"/>
      </a:lt1>
      <a:dk2>
        <a:srgbClr val="000000"/>
      </a:dk2>
      <a:lt2>
        <a:srgbClr val="DCDDDE"/>
      </a:lt2>
      <a:accent1>
        <a:srgbClr val="CD0921"/>
      </a:accent1>
      <a:accent2>
        <a:srgbClr val="626464"/>
      </a:accent2>
      <a:accent3>
        <a:srgbClr val="AAAAAA"/>
      </a:accent3>
      <a:accent4>
        <a:srgbClr val="7CA8C9"/>
      </a:accent4>
      <a:accent5>
        <a:srgbClr val="E3AAAB"/>
      </a:accent5>
      <a:accent6>
        <a:srgbClr val="585A5A"/>
      </a:accent6>
      <a:hlink>
        <a:srgbClr val="004C84"/>
      </a:hlink>
      <a:folHlink>
        <a:srgbClr val="60A8D1"/>
      </a:folHlink>
    </a:clrScheme>
    <a:fontScheme name="2_Default Design">
      <a:majorFont>
        <a:latin typeface="Verdana"/>
        <a:ea typeface="Osaka"/>
        <a:cs typeface="Osaka"/>
      </a:majorFont>
      <a:minorFont>
        <a:latin typeface="Verdana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3B3D3C"/>
        </a:dk1>
        <a:lt1>
          <a:srgbClr val="FFFFFF"/>
        </a:lt1>
        <a:dk2>
          <a:srgbClr val="CD0921"/>
        </a:dk2>
        <a:lt2>
          <a:srgbClr val="75141C"/>
        </a:lt2>
        <a:accent1>
          <a:srgbClr val="CD0921"/>
        </a:accent1>
        <a:accent2>
          <a:srgbClr val="000000"/>
        </a:accent2>
        <a:accent3>
          <a:srgbClr val="FFFFFF"/>
        </a:accent3>
        <a:accent4>
          <a:srgbClr val="313332"/>
        </a:accent4>
        <a:accent5>
          <a:srgbClr val="E3AAAB"/>
        </a:accent5>
        <a:accent6>
          <a:srgbClr val="000000"/>
        </a:accent6>
        <a:hlink>
          <a:srgbClr val="004C84"/>
        </a:hlink>
        <a:folHlink>
          <a:srgbClr val="60A8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75141C"/>
        </a:dk1>
        <a:lt1>
          <a:srgbClr val="92C5EB"/>
        </a:lt1>
        <a:dk2>
          <a:srgbClr val="000000"/>
        </a:dk2>
        <a:lt2>
          <a:srgbClr val="DCDDDE"/>
        </a:lt2>
        <a:accent1>
          <a:srgbClr val="CD0921"/>
        </a:accent1>
        <a:accent2>
          <a:srgbClr val="626464"/>
        </a:accent2>
        <a:accent3>
          <a:srgbClr val="AAAAAA"/>
        </a:accent3>
        <a:accent4>
          <a:srgbClr val="7CA8C9"/>
        </a:accent4>
        <a:accent5>
          <a:srgbClr val="E3AAAB"/>
        </a:accent5>
        <a:accent6>
          <a:srgbClr val="585A5A"/>
        </a:accent6>
        <a:hlink>
          <a:srgbClr val="004C84"/>
        </a:hlink>
        <a:folHlink>
          <a:srgbClr val="60A8D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webinar_content_template">
  <a:themeElements>
    <a:clrScheme name="webinar_content_template 1">
      <a:dk1>
        <a:srgbClr val="3B3D3C"/>
      </a:dk1>
      <a:lt1>
        <a:srgbClr val="FFFFFF"/>
      </a:lt1>
      <a:dk2>
        <a:srgbClr val="CD0921"/>
      </a:dk2>
      <a:lt2>
        <a:srgbClr val="75141C"/>
      </a:lt2>
      <a:accent1>
        <a:srgbClr val="CD0921"/>
      </a:accent1>
      <a:accent2>
        <a:srgbClr val="000000"/>
      </a:accent2>
      <a:accent3>
        <a:srgbClr val="FFFFFF"/>
      </a:accent3>
      <a:accent4>
        <a:srgbClr val="313332"/>
      </a:accent4>
      <a:accent5>
        <a:srgbClr val="E3AAAB"/>
      </a:accent5>
      <a:accent6>
        <a:srgbClr val="000000"/>
      </a:accent6>
      <a:hlink>
        <a:srgbClr val="004C84"/>
      </a:hlink>
      <a:folHlink>
        <a:srgbClr val="60A8D1"/>
      </a:folHlink>
    </a:clrScheme>
    <a:fontScheme name="webinar_content_template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ebinar_content_template 1">
        <a:dk1>
          <a:srgbClr val="3B3D3C"/>
        </a:dk1>
        <a:lt1>
          <a:srgbClr val="FFFFFF"/>
        </a:lt1>
        <a:dk2>
          <a:srgbClr val="CD0921"/>
        </a:dk2>
        <a:lt2>
          <a:srgbClr val="75141C"/>
        </a:lt2>
        <a:accent1>
          <a:srgbClr val="CD0921"/>
        </a:accent1>
        <a:accent2>
          <a:srgbClr val="000000"/>
        </a:accent2>
        <a:accent3>
          <a:srgbClr val="FFFFFF"/>
        </a:accent3>
        <a:accent4>
          <a:srgbClr val="313332"/>
        </a:accent4>
        <a:accent5>
          <a:srgbClr val="E3AAAB"/>
        </a:accent5>
        <a:accent6>
          <a:srgbClr val="000000"/>
        </a:accent6>
        <a:hlink>
          <a:srgbClr val="004C84"/>
        </a:hlink>
        <a:folHlink>
          <a:srgbClr val="60A8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inar_content_template 2">
        <a:dk1>
          <a:srgbClr val="75141C"/>
        </a:dk1>
        <a:lt1>
          <a:srgbClr val="92C5EB"/>
        </a:lt1>
        <a:dk2>
          <a:srgbClr val="000000"/>
        </a:dk2>
        <a:lt2>
          <a:srgbClr val="DCDDDE"/>
        </a:lt2>
        <a:accent1>
          <a:srgbClr val="CD0921"/>
        </a:accent1>
        <a:accent2>
          <a:srgbClr val="626464"/>
        </a:accent2>
        <a:accent3>
          <a:srgbClr val="AAAAAA"/>
        </a:accent3>
        <a:accent4>
          <a:srgbClr val="7CA8C9"/>
        </a:accent4>
        <a:accent5>
          <a:srgbClr val="E3AAAB"/>
        </a:accent5>
        <a:accent6>
          <a:srgbClr val="585A5A"/>
        </a:accent6>
        <a:hlink>
          <a:srgbClr val="004C84"/>
        </a:hlink>
        <a:folHlink>
          <a:srgbClr val="60A8D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01-17 3277 CL7503_1EUR_6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FF3300"/>
      </a:accent2>
      <a:accent3>
        <a:srgbClr val="FFFFFF"/>
      </a:accent3>
      <a:accent4>
        <a:srgbClr val="000000"/>
      </a:accent4>
      <a:accent5>
        <a:srgbClr val="DAEDEF"/>
      </a:accent5>
      <a:accent6>
        <a:srgbClr val="E72D00"/>
      </a:accent6>
      <a:hlink>
        <a:srgbClr val="0066FF"/>
      </a:hlink>
      <a:folHlink>
        <a:srgbClr val="3399FF"/>
      </a:folHlink>
    </a:clrScheme>
    <a:fontScheme name="01-17 3277 CL7503_1EUR_6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22902</TotalTime>
  <Words>1422</Words>
  <Application>Microsoft Office PowerPoint</Application>
  <PresentationFormat>On-screen Show (4:3)</PresentationFormat>
  <Paragraphs>126</Paragraphs>
  <Slides>17</Slides>
  <Notes>1</Notes>
  <HiddenSlides>1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2_Default Design</vt:lpstr>
      <vt:lpstr>Custom Design</vt:lpstr>
      <vt:lpstr>webinar_content_template</vt:lpstr>
      <vt:lpstr>01-17 3277 CL7503_1EUR_6</vt:lpstr>
      <vt:lpstr>PowerPoint Presentation</vt:lpstr>
      <vt:lpstr>课程目的 | Lesson Teaching Objectives  </vt:lpstr>
      <vt:lpstr>课程概要 | Lesson Outline </vt:lpstr>
      <vt:lpstr>第1课: 导函数 | Lesson 1: Derivative as a function </vt:lpstr>
      <vt:lpstr>导数.tns | Derivative.tns</vt:lpstr>
      <vt:lpstr>课堂视频 | Show video</vt:lpstr>
      <vt:lpstr>PowerPoint Presentation</vt:lpstr>
      <vt:lpstr>PowerPoint Presentation</vt:lpstr>
      <vt:lpstr>给学生准备的问题 | Student Questions</vt:lpstr>
      <vt:lpstr>第2课: 变上限积分 | Lesson 2. Accumulation functions  </vt:lpstr>
      <vt:lpstr>累积.tns | Accumulation.tns</vt:lpstr>
      <vt:lpstr>课堂视频 | Show video</vt:lpstr>
      <vt:lpstr>PowerPoint Presentation</vt:lpstr>
      <vt:lpstr>PowerPoint Presentation</vt:lpstr>
      <vt:lpstr>PowerPoint Presentation</vt:lpstr>
      <vt:lpstr>给学生准备的问题 | Student Questions</vt:lpstr>
      <vt:lpstr>PowerPoint Presentation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X0072570</dc:creator>
  <cp:lastModifiedBy>Xin, Jane</cp:lastModifiedBy>
  <cp:revision>1498</cp:revision>
  <cp:lastPrinted>2013-10-11T16:20:18Z</cp:lastPrinted>
  <dcterms:created xsi:type="dcterms:W3CDTF">2009-08-21T04:26:38Z</dcterms:created>
  <dcterms:modified xsi:type="dcterms:W3CDTF">2013-12-17T21:29:22Z</dcterms:modified>
</cp:coreProperties>
</file>