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8" r:id="rId9"/>
    <p:sldId id="267" r:id="rId10"/>
    <p:sldId id="262" r:id="rId11"/>
    <p:sldId id="269" r:id="rId12"/>
    <p:sldId id="270" r:id="rId13"/>
    <p:sldId id="264" r:id="rId14"/>
    <p:sldId id="265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4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" y="1026838"/>
            <a:ext cx="9842985" cy="1646302"/>
          </a:xfrm>
        </p:spPr>
        <p:txBody>
          <a:bodyPr/>
          <a:lstStyle/>
          <a:p>
            <a:r>
              <a:rPr lang="zh-CN" altLang="en-US" dirty="0"/>
              <a:t>例说</a:t>
            </a:r>
            <a:r>
              <a:rPr lang="zh-CN" altLang="zh-CN" dirty="0" smtClean="0"/>
              <a:t>图形计算器</a:t>
            </a:r>
            <a:r>
              <a:rPr lang="zh-CN" altLang="en-US" dirty="0" smtClean="0"/>
              <a:t>中</a:t>
            </a:r>
            <a:r>
              <a:rPr lang="zh-CN" altLang="zh-CN" dirty="0" smtClean="0"/>
              <a:t>金融</a:t>
            </a:r>
            <a:r>
              <a:rPr lang="zh-CN" altLang="zh-CN" dirty="0"/>
              <a:t>求解</a:t>
            </a:r>
            <a:r>
              <a:rPr lang="zh-CN" altLang="zh-CN" dirty="0" smtClean="0"/>
              <a:t>功能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2800" dirty="0" smtClean="0"/>
              <a:t>江苏省姜堰第二中学</a:t>
            </a:r>
            <a:endParaRPr lang="en-US" altLang="zh-CN" sz="2800" dirty="0" smtClean="0"/>
          </a:p>
          <a:p>
            <a:pPr algn="ctr"/>
            <a:r>
              <a:rPr lang="zh-CN" altLang="en-US" sz="2800" dirty="0" smtClean="0"/>
              <a:t>李彤彤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33508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职业</a:t>
            </a:r>
            <a:r>
              <a:rPr lang="zh-CN" altLang="zh-CN" dirty="0" smtClean="0"/>
              <a:t>年金</a:t>
            </a:r>
            <a:r>
              <a:rPr lang="zh-CN" altLang="en-US" dirty="0" smtClean="0"/>
              <a:t>以及投资模式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3" y="1533046"/>
            <a:ext cx="11362267" cy="341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24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6918" y="268224"/>
            <a:ext cx="8596668" cy="755904"/>
          </a:xfrm>
        </p:spPr>
        <p:txBody>
          <a:bodyPr/>
          <a:lstStyle/>
          <a:p>
            <a:r>
              <a:rPr lang="zh-CN" altLang="en-US" dirty="0"/>
              <a:t>澳大利亚</a:t>
            </a:r>
            <a:r>
              <a:rPr lang="en-US" altLang="zh-CN" dirty="0"/>
              <a:t>VCE</a:t>
            </a:r>
            <a:r>
              <a:rPr lang="zh-CN" altLang="en-US" dirty="0"/>
              <a:t>考题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18" y="1436429"/>
            <a:ext cx="10525951" cy="3375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327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6918" y="268224"/>
            <a:ext cx="8596668" cy="755904"/>
          </a:xfrm>
        </p:spPr>
        <p:txBody>
          <a:bodyPr/>
          <a:lstStyle/>
          <a:p>
            <a:r>
              <a:rPr lang="zh-CN" altLang="en-US" dirty="0"/>
              <a:t>澳大利亚</a:t>
            </a:r>
            <a:r>
              <a:rPr lang="en-US" altLang="zh-CN" dirty="0"/>
              <a:t>VCE</a:t>
            </a:r>
            <a:r>
              <a:rPr lang="zh-CN" altLang="en-US" dirty="0"/>
              <a:t>考题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18" y="1024128"/>
            <a:ext cx="10475101" cy="516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228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4998" y="353568"/>
            <a:ext cx="9588330" cy="1320800"/>
          </a:xfrm>
        </p:spPr>
        <p:txBody>
          <a:bodyPr>
            <a:normAutofit fontScale="90000"/>
          </a:bodyPr>
          <a:lstStyle/>
          <a:p>
            <a:r>
              <a:rPr lang="zh-CN" altLang="zh-CN" dirty="0" smtClean="0"/>
              <a:t>例</a:t>
            </a:r>
            <a:r>
              <a:rPr lang="en-US" altLang="zh-CN" dirty="0" smtClean="0"/>
              <a:t>3 </a:t>
            </a:r>
            <a:r>
              <a:rPr lang="zh-CN" altLang="zh-CN" dirty="0" smtClean="0"/>
              <a:t>员工</a:t>
            </a:r>
            <a:r>
              <a:rPr lang="zh-CN" altLang="zh-CN" dirty="0"/>
              <a:t>甲目前</a:t>
            </a:r>
            <a:r>
              <a:rPr lang="en-US" altLang="zh-CN" dirty="0"/>
              <a:t>45</a:t>
            </a:r>
            <a:r>
              <a:rPr lang="zh-CN" altLang="zh-CN" dirty="0"/>
              <a:t>岁</a:t>
            </a:r>
            <a:r>
              <a:rPr lang="en-US" altLang="zh-CN" dirty="0"/>
              <a:t>,</a:t>
            </a:r>
            <a:r>
              <a:rPr lang="zh-CN" altLang="zh-CN" dirty="0"/>
              <a:t>他计划</a:t>
            </a:r>
            <a:r>
              <a:rPr lang="en-US" altLang="zh-CN" dirty="0"/>
              <a:t>65</a:t>
            </a:r>
            <a:r>
              <a:rPr lang="zh-CN" altLang="zh-CN" dirty="0"/>
              <a:t>岁退休</a:t>
            </a:r>
            <a:r>
              <a:rPr lang="en-US" altLang="zh-CN" dirty="0"/>
              <a:t>,</a:t>
            </a:r>
            <a:r>
              <a:rPr lang="zh-CN" altLang="zh-CN" dirty="0"/>
              <a:t>他估计需要</a:t>
            </a:r>
            <a:r>
              <a:rPr lang="en-US" altLang="zh-CN" dirty="0"/>
              <a:t>480000</a:t>
            </a:r>
            <a:r>
              <a:rPr lang="zh-CN" altLang="zh-CN" dirty="0"/>
              <a:t>的年金来</a:t>
            </a:r>
            <a:r>
              <a:rPr lang="zh-CN" altLang="zh-CN" dirty="0" smtClean="0"/>
              <a:t>用于</a:t>
            </a:r>
            <a:r>
              <a:rPr lang="zh-CN" altLang="en-US" dirty="0" smtClean="0"/>
              <a:t>维持</a:t>
            </a:r>
            <a:r>
              <a:rPr lang="zh-CN" altLang="zh-CN" dirty="0" smtClean="0"/>
              <a:t>退休</a:t>
            </a:r>
            <a:r>
              <a:rPr lang="zh-CN" altLang="en-US" dirty="0" smtClean="0"/>
              <a:t>后</a:t>
            </a:r>
            <a:r>
              <a:rPr lang="zh-CN" altLang="zh-CN" dirty="0" smtClean="0"/>
              <a:t>月收入</a:t>
            </a:r>
            <a:r>
              <a:rPr lang="en-US" altLang="zh-CN" dirty="0"/>
              <a:t>,</a:t>
            </a:r>
            <a:r>
              <a:rPr lang="zh-CN" altLang="zh-CN" dirty="0"/>
              <a:t>目前他的帐户里已有</a:t>
            </a:r>
            <a:r>
              <a:rPr lang="en-US" altLang="zh-CN" dirty="0"/>
              <a:t>60000</a:t>
            </a:r>
            <a:r>
              <a:rPr lang="zh-CN" altLang="zh-CN" dirty="0"/>
              <a:t>元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</a:t>
            </a:r>
            <a:r>
              <a:rPr lang="zh-CN" altLang="zh-CN" dirty="0"/>
              <a:t>年息</a:t>
            </a:r>
            <a:r>
              <a:rPr lang="en-US" altLang="zh-CN" dirty="0"/>
              <a:t>7%</a:t>
            </a:r>
            <a:r>
              <a:rPr lang="zh-CN" altLang="zh-CN" dirty="0"/>
              <a:t>按月复利</a:t>
            </a:r>
            <a:r>
              <a:rPr lang="en-US" altLang="zh-CN" dirty="0"/>
              <a:t>.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998" y="2124013"/>
            <a:ext cx="10441770" cy="3880773"/>
          </a:xfrm>
        </p:spPr>
        <p:txBody>
          <a:bodyPr>
            <a:normAutofit fontScale="92500" lnSpcReduction="20000"/>
          </a:bodyPr>
          <a:lstStyle/>
          <a:p>
            <a:r>
              <a:rPr lang="zh-CN" altLang="zh-CN" sz="2400" b="1" dirty="0"/>
              <a:t>问题一</a:t>
            </a:r>
            <a:r>
              <a:rPr lang="en-US" altLang="zh-CN" sz="2400" dirty="0"/>
              <a:t>:</a:t>
            </a:r>
            <a:r>
              <a:rPr lang="zh-CN" altLang="zh-CN" sz="2400" dirty="0"/>
              <a:t>为了达到这样的目标</a:t>
            </a:r>
            <a:r>
              <a:rPr lang="en-US" altLang="zh-CN" sz="2400" dirty="0"/>
              <a:t>,</a:t>
            </a:r>
            <a:r>
              <a:rPr lang="zh-CN" altLang="zh-CN" sz="2400" dirty="0"/>
              <a:t>他需要每月存入多少元至年金</a:t>
            </a:r>
            <a:r>
              <a:rPr lang="zh-CN" altLang="zh-CN" sz="2400" dirty="0" smtClean="0"/>
              <a:t>账</a:t>
            </a:r>
            <a:r>
              <a:rPr lang="zh-CN" altLang="en-US" sz="2400" dirty="0" smtClean="0"/>
              <a:t>户</a:t>
            </a:r>
            <a:endParaRPr lang="zh-CN" altLang="zh-CN" sz="2400" dirty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 </a:t>
            </a:r>
            <a:endParaRPr lang="zh-CN" altLang="zh-CN" sz="2400" dirty="0"/>
          </a:p>
          <a:p>
            <a:r>
              <a:rPr lang="zh-CN" altLang="zh-CN" sz="2400" b="1" dirty="0"/>
              <a:t>问题二</a:t>
            </a:r>
            <a:r>
              <a:rPr lang="en-US" altLang="zh-CN" sz="2400" dirty="0"/>
              <a:t>:</a:t>
            </a:r>
            <a:r>
              <a:rPr lang="zh-CN" altLang="zh-CN" sz="2400" dirty="0"/>
              <a:t>在他退休的前十年</a:t>
            </a:r>
            <a:r>
              <a:rPr lang="en-US" altLang="zh-CN" sz="2400" dirty="0"/>
              <a:t>,</a:t>
            </a:r>
            <a:r>
              <a:rPr lang="zh-CN" altLang="zh-CN" sz="2400" dirty="0"/>
              <a:t>他每月存入的费用变为原来的双倍</a:t>
            </a:r>
            <a:r>
              <a:rPr lang="en-US" altLang="zh-CN" sz="2400" dirty="0"/>
              <a:t>,</a:t>
            </a:r>
            <a:r>
              <a:rPr lang="zh-CN" altLang="zh-CN" sz="2400" dirty="0"/>
              <a:t>请问</a:t>
            </a:r>
            <a:r>
              <a:rPr lang="en-US" altLang="zh-CN" sz="2400" dirty="0"/>
              <a:t>,</a:t>
            </a:r>
            <a:r>
              <a:rPr lang="zh-CN" altLang="zh-CN" sz="2400" dirty="0"/>
              <a:t>最终他退休时的年金总额是多少元</a:t>
            </a:r>
            <a:r>
              <a:rPr lang="en-US" altLang="zh-CN" sz="2400" dirty="0" smtClean="0"/>
              <a:t>?</a:t>
            </a:r>
          </a:p>
          <a:p>
            <a:endParaRPr lang="en-US" altLang="zh-CN" sz="2400" dirty="0"/>
          </a:p>
          <a:p>
            <a:endParaRPr lang="zh-CN" altLang="zh-CN" sz="2400" dirty="0"/>
          </a:p>
          <a:p>
            <a:r>
              <a:rPr lang="zh-CN" altLang="zh-CN" sz="2400" b="1" dirty="0" smtClean="0"/>
              <a:t>问题</a:t>
            </a:r>
            <a:r>
              <a:rPr lang="zh-CN" altLang="zh-CN" sz="2400" b="1" dirty="0"/>
              <a:t>三</a:t>
            </a:r>
            <a:r>
              <a:rPr lang="en-US" altLang="zh-CN" sz="2400" dirty="0"/>
              <a:t>:</a:t>
            </a:r>
            <a:r>
              <a:rPr lang="zh-CN" altLang="zh-CN" sz="2400" dirty="0"/>
              <a:t>在问题二中</a:t>
            </a:r>
            <a:r>
              <a:rPr lang="en-US" altLang="zh-CN" sz="2400" dirty="0"/>
              <a:t>,</a:t>
            </a:r>
            <a:r>
              <a:rPr lang="zh-CN" altLang="zh-CN" sz="2400" dirty="0"/>
              <a:t>如果后十年内年息调整为</a:t>
            </a:r>
            <a:r>
              <a:rPr lang="en-US" altLang="zh-CN" sz="2400" dirty="0"/>
              <a:t>9%,</a:t>
            </a:r>
            <a:r>
              <a:rPr lang="zh-CN" altLang="zh-CN" sz="2400" dirty="0"/>
              <a:t>同样按月复利</a:t>
            </a:r>
            <a:r>
              <a:rPr lang="en-US" altLang="zh-CN" sz="2400" dirty="0"/>
              <a:t>,</a:t>
            </a:r>
            <a:r>
              <a:rPr lang="zh-CN" altLang="zh-CN" sz="2400" dirty="0"/>
              <a:t>请问</a:t>
            </a:r>
            <a:r>
              <a:rPr lang="en-US" altLang="zh-CN" sz="2400" dirty="0"/>
              <a:t>,</a:t>
            </a:r>
            <a:r>
              <a:rPr lang="zh-CN" altLang="zh-CN" sz="2400" dirty="0"/>
              <a:t>退休时年金的总额为多少</a:t>
            </a:r>
            <a:r>
              <a:rPr lang="en-US" altLang="zh-CN" sz="2400" dirty="0"/>
              <a:t>?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3718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2806" y="243840"/>
            <a:ext cx="10953834" cy="2023872"/>
          </a:xfrm>
        </p:spPr>
        <p:txBody>
          <a:bodyPr>
            <a:normAutofit fontScale="90000"/>
          </a:bodyPr>
          <a:lstStyle/>
          <a:p>
            <a:r>
              <a:rPr lang="zh-CN" altLang="zh-CN" dirty="0"/>
              <a:t>若他的缴费模式按照问题三进行</a:t>
            </a:r>
            <a:r>
              <a:rPr lang="en-US" altLang="zh-CN" dirty="0"/>
              <a:t>,</a:t>
            </a:r>
            <a:r>
              <a:rPr lang="zh-CN" altLang="zh-CN" dirty="0"/>
              <a:t>当他退休时</a:t>
            </a:r>
            <a:r>
              <a:rPr lang="en-US" altLang="zh-CN" dirty="0"/>
              <a:t>,</a:t>
            </a:r>
            <a:r>
              <a:rPr lang="zh-CN" altLang="zh-CN" dirty="0"/>
              <a:t>他有两种领取生活费的方式</a:t>
            </a:r>
            <a:r>
              <a:rPr lang="en-US" altLang="zh-CN" dirty="0"/>
              <a:t>: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zh-CN" dirty="0"/>
              <a:t>方式一</a:t>
            </a:r>
            <a:r>
              <a:rPr lang="en-US" altLang="zh-CN" dirty="0"/>
              <a:t>: </a:t>
            </a:r>
            <a:r>
              <a:rPr lang="zh-CN" altLang="zh-CN" dirty="0"/>
              <a:t>永久模式</a:t>
            </a:r>
            <a:r>
              <a:rPr lang="en-US" altLang="zh-CN" dirty="0"/>
              <a:t>,</a:t>
            </a:r>
            <a:r>
              <a:rPr lang="zh-CN" altLang="zh-CN" dirty="0"/>
              <a:t>每月提取利息</a:t>
            </a:r>
            <a:r>
              <a:rPr lang="en-US" altLang="zh-CN" dirty="0"/>
              <a:t>.</a:t>
            </a:r>
            <a:r>
              <a:rPr lang="zh-CN" altLang="zh-CN" dirty="0"/>
              <a:t>其中年息为</a:t>
            </a:r>
            <a:r>
              <a:rPr lang="en-US" altLang="zh-CN" dirty="0"/>
              <a:t>8%.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zh-CN" dirty="0"/>
              <a:t>方式二</a:t>
            </a:r>
            <a:r>
              <a:rPr lang="en-US" altLang="zh-CN" dirty="0"/>
              <a:t>: </a:t>
            </a:r>
            <a:r>
              <a:rPr lang="zh-CN" altLang="zh-CN" dirty="0"/>
              <a:t>分</a:t>
            </a:r>
            <a:r>
              <a:rPr lang="en-US" altLang="zh-CN" dirty="0"/>
              <a:t>25</a:t>
            </a:r>
            <a:r>
              <a:rPr lang="zh-CN" altLang="zh-CN" dirty="0"/>
              <a:t>年领取完</a:t>
            </a:r>
            <a:r>
              <a:rPr lang="en-US" altLang="zh-CN" dirty="0"/>
              <a:t>.</a:t>
            </a:r>
            <a:r>
              <a:rPr lang="zh-CN" altLang="zh-CN" dirty="0"/>
              <a:t>其中年息也为</a:t>
            </a:r>
            <a:r>
              <a:rPr lang="en-US" altLang="zh-CN" dirty="0"/>
              <a:t>8%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806" y="2267712"/>
            <a:ext cx="10783146" cy="3880773"/>
          </a:xfrm>
        </p:spPr>
        <p:txBody>
          <a:bodyPr>
            <a:normAutofit/>
          </a:bodyPr>
          <a:lstStyle/>
          <a:p>
            <a:endParaRPr lang="en-US" altLang="zh-CN" sz="2400" b="1" dirty="0" smtClean="0"/>
          </a:p>
          <a:p>
            <a:r>
              <a:rPr lang="zh-CN" altLang="zh-CN" sz="2400" b="1" dirty="0" smtClean="0"/>
              <a:t>问题</a:t>
            </a:r>
            <a:r>
              <a:rPr lang="zh-CN" altLang="zh-CN" sz="2400" b="1" dirty="0"/>
              <a:t>四</a:t>
            </a:r>
            <a:r>
              <a:rPr lang="en-US" altLang="zh-CN" sz="2400" dirty="0"/>
              <a:t>:</a:t>
            </a:r>
            <a:r>
              <a:rPr lang="zh-CN" altLang="zh-CN" sz="2400" dirty="0"/>
              <a:t>若他选择方式一</a:t>
            </a:r>
            <a:r>
              <a:rPr lang="en-US" altLang="zh-CN" sz="2400" dirty="0"/>
              <a:t>,</a:t>
            </a:r>
            <a:r>
              <a:rPr lang="zh-CN" altLang="zh-CN" sz="2400" dirty="0"/>
              <a:t>请问他每月可以领取多少</a:t>
            </a:r>
            <a:r>
              <a:rPr lang="en-US" altLang="zh-CN" sz="2400" dirty="0"/>
              <a:t>?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/>
              <a:t> </a:t>
            </a:r>
            <a:endParaRPr lang="zh-CN" altLang="zh-CN" sz="2400" dirty="0"/>
          </a:p>
          <a:p>
            <a:r>
              <a:rPr lang="zh-CN" altLang="zh-CN" sz="2400" b="1" dirty="0" smtClean="0"/>
              <a:t>问题</a:t>
            </a:r>
            <a:r>
              <a:rPr lang="zh-CN" altLang="zh-CN" sz="2400" b="1" dirty="0"/>
              <a:t>五</a:t>
            </a:r>
            <a:r>
              <a:rPr lang="en-US" altLang="zh-CN" sz="2400" dirty="0"/>
              <a:t>:</a:t>
            </a:r>
            <a:r>
              <a:rPr lang="zh-CN" altLang="zh-CN" sz="2400" dirty="0"/>
              <a:t>若他选择方式二</a:t>
            </a:r>
            <a:r>
              <a:rPr lang="en-US" altLang="zh-CN" sz="2400" dirty="0"/>
              <a:t>,</a:t>
            </a:r>
            <a:r>
              <a:rPr lang="zh-CN" altLang="zh-CN" sz="2400" dirty="0"/>
              <a:t>请问他每月可以领取多少</a:t>
            </a:r>
            <a:r>
              <a:rPr lang="en-US" altLang="zh-CN" sz="2400" dirty="0"/>
              <a:t>?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/>
              <a:t> </a:t>
            </a:r>
            <a:endParaRPr lang="zh-CN" altLang="zh-CN" sz="2400" dirty="0"/>
          </a:p>
          <a:p>
            <a:r>
              <a:rPr lang="zh-CN" altLang="zh-CN" sz="2400" b="1" dirty="0"/>
              <a:t>问题六</a:t>
            </a:r>
            <a:r>
              <a:rPr lang="en-US" altLang="zh-CN" sz="2400" dirty="0"/>
              <a:t>:</a:t>
            </a:r>
            <a:r>
              <a:rPr lang="zh-CN" altLang="zh-CN" sz="2400" dirty="0"/>
              <a:t>你觉得他会选择哪种方式</a:t>
            </a:r>
            <a:r>
              <a:rPr lang="en-US" altLang="zh-CN" sz="2400" dirty="0"/>
              <a:t>?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7027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</a:t>
            </a:r>
            <a:r>
              <a:rPr lang="zh-CN" altLang="zh-CN" dirty="0" smtClean="0"/>
              <a:t>分期</a:t>
            </a:r>
            <a:r>
              <a:rPr lang="zh-CN" altLang="zh-CN" dirty="0"/>
              <a:t>还贷模型</a:t>
            </a:r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436" y="1617960"/>
            <a:ext cx="10851212" cy="489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438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783402" cy="1320800"/>
          </a:xfrm>
        </p:spPr>
        <p:txBody>
          <a:bodyPr>
            <a:normAutofit fontScale="90000"/>
          </a:bodyPr>
          <a:lstStyle/>
          <a:p>
            <a:r>
              <a:rPr lang="zh-CN" altLang="zh-CN" dirty="0" smtClean="0"/>
              <a:t>例</a:t>
            </a:r>
            <a:r>
              <a:rPr lang="en-US" altLang="zh-CN" dirty="0" smtClean="0"/>
              <a:t>1</a:t>
            </a:r>
            <a:r>
              <a:rPr lang="zh-CN" altLang="zh-CN" dirty="0" smtClean="0"/>
              <a:t>：</a:t>
            </a:r>
            <a:r>
              <a:rPr lang="zh-CN" altLang="zh-CN" dirty="0"/>
              <a:t>某人向银行贷款</a:t>
            </a:r>
            <a:r>
              <a:rPr lang="en-US" altLang="zh-CN" dirty="0"/>
              <a:t>500000</a:t>
            </a:r>
            <a:r>
              <a:rPr lang="zh-CN" altLang="zh-CN" dirty="0"/>
              <a:t>元用于购房</a:t>
            </a:r>
            <a:r>
              <a:rPr lang="en-US" altLang="zh-CN" dirty="0"/>
              <a:t>,</a:t>
            </a:r>
            <a:r>
              <a:rPr lang="zh-CN" altLang="zh-CN" dirty="0" smtClean="0"/>
              <a:t>计划</a:t>
            </a:r>
            <a:r>
              <a:rPr lang="en-US" altLang="zh-CN" dirty="0" smtClean="0"/>
              <a:t>20</a:t>
            </a:r>
            <a:r>
              <a:rPr lang="zh-CN" altLang="zh-CN" dirty="0"/>
              <a:t>年还清</a:t>
            </a:r>
            <a:r>
              <a:rPr lang="en-US" altLang="zh-CN" dirty="0"/>
              <a:t>,</a:t>
            </a:r>
            <a:r>
              <a:rPr lang="zh-CN" altLang="zh-CN" dirty="0"/>
              <a:t>贷款年息为</a:t>
            </a:r>
            <a:r>
              <a:rPr lang="en-US" altLang="zh-CN" dirty="0"/>
              <a:t>6</a:t>
            </a:r>
            <a:r>
              <a:rPr lang="en-US" altLang="zh-CN" dirty="0" smtClean="0"/>
              <a:t>%</a:t>
            </a:r>
            <a:r>
              <a:rPr lang="zh-CN" altLang="zh-CN" dirty="0" smtClean="0"/>
              <a:t>按</a:t>
            </a:r>
            <a:r>
              <a:rPr lang="zh-CN" altLang="zh-CN" dirty="0"/>
              <a:t>月复利</a:t>
            </a:r>
            <a:r>
              <a:rPr lang="en-US" altLang="zh-CN" dirty="0"/>
              <a:t>,</a:t>
            </a:r>
            <a:r>
              <a:rPr lang="zh-CN" altLang="zh-CN" dirty="0"/>
              <a:t>他每月还款</a:t>
            </a:r>
            <a:r>
              <a:rPr lang="en-US" altLang="zh-CN" dirty="0" smtClean="0"/>
              <a:t>3582.16</a:t>
            </a:r>
            <a:r>
              <a:rPr lang="zh-CN" altLang="zh-CN" dirty="0" smtClean="0"/>
              <a:t>元</a:t>
            </a:r>
            <a:r>
              <a:rPr lang="en-US" altLang="zh-CN" dirty="0"/>
              <a:t>,</a:t>
            </a:r>
            <a:r>
              <a:rPr lang="zh-CN" altLang="zh-CN" dirty="0"/>
              <a:t>问十年以后他欠银行多少钱</a:t>
            </a:r>
            <a:r>
              <a:rPr lang="en-US" altLang="zh-CN" dirty="0"/>
              <a:t>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dirty="0"/>
              <a:t>方法一</a:t>
            </a:r>
            <a:r>
              <a:rPr lang="en-US" altLang="zh-CN" sz="2800" dirty="0"/>
              <a:t>:</a:t>
            </a:r>
            <a:r>
              <a:rPr lang="zh-CN" altLang="zh-CN" sz="2800" dirty="0"/>
              <a:t>直接使用公式</a:t>
            </a:r>
            <a:r>
              <a:rPr lang="zh-CN" altLang="zh-CN" sz="2800" dirty="0" smtClean="0"/>
              <a:t>解决</a:t>
            </a:r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r>
              <a:rPr lang="zh-CN" altLang="zh-CN" sz="2800" dirty="0"/>
              <a:t>方法二</a:t>
            </a:r>
            <a:r>
              <a:rPr lang="en-US" altLang="zh-CN" sz="2800" dirty="0"/>
              <a:t>:</a:t>
            </a:r>
            <a:r>
              <a:rPr lang="zh-CN" altLang="zh-CN" sz="2800" dirty="0"/>
              <a:t>利用图形计算器中的金融求解器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677" y="2664620"/>
            <a:ext cx="8030603" cy="17039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520" y="1930401"/>
            <a:ext cx="3840480" cy="300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254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变量说明</a:t>
            </a:r>
            <a:r>
              <a:rPr lang="en-US" altLang="zh-CN" dirty="0"/>
              <a:t>: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N:   </a:t>
            </a:r>
            <a:r>
              <a:rPr lang="en-US" altLang="zh-CN" sz="2800" dirty="0" smtClean="0"/>
              <a:t>  </a:t>
            </a:r>
            <a:r>
              <a:rPr lang="zh-CN" altLang="zh-CN" sz="2800" dirty="0" smtClean="0"/>
              <a:t>支付</a:t>
            </a:r>
            <a:r>
              <a:rPr lang="zh-CN" altLang="zh-CN" sz="2800" dirty="0"/>
              <a:t>期数</a:t>
            </a:r>
          </a:p>
          <a:p>
            <a:r>
              <a:rPr lang="en-US" altLang="zh-CN" sz="2800" dirty="0"/>
              <a:t>I(%): 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年利率</a:t>
            </a:r>
            <a:endParaRPr lang="zh-CN" altLang="zh-CN" sz="2800" dirty="0"/>
          </a:p>
          <a:p>
            <a:r>
              <a:rPr lang="en-US" altLang="zh-CN" sz="2800" dirty="0"/>
              <a:t>PV:   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现值</a:t>
            </a:r>
            <a:endParaRPr lang="zh-CN" altLang="zh-CN" sz="2800" dirty="0"/>
          </a:p>
          <a:p>
            <a:r>
              <a:rPr lang="en-US" altLang="zh-CN" sz="2800" dirty="0"/>
              <a:t>PMT: 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每</a:t>
            </a:r>
            <a:r>
              <a:rPr lang="zh-CN" altLang="zh-CN" sz="2800" dirty="0"/>
              <a:t>期支付值</a:t>
            </a:r>
          </a:p>
          <a:p>
            <a:r>
              <a:rPr lang="en-US" altLang="zh-CN" sz="2800" dirty="0"/>
              <a:t>FV:   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终</a:t>
            </a:r>
            <a:r>
              <a:rPr lang="zh-CN" altLang="zh-CN" sz="2800" dirty="0"/>
              <a:t>值</a:t>
            </a:r>
          </a:p>
          <a:p>
            <a:r>
              <a:rPr lang="en-US" altLang="zh-CN" sz="2800" dirty="0"/>
              <a:t>PPY:  </a:t>
            </a:r>
            <a:r>
              <a:rPr lang="zh-CN" altLang="zh-CN" sz="2800" dirty="0"/>
              <a:t>每年支付次数</a:t>
            </a:r>
          </a:p>
          <a:p>
            <a:r>
              <a:rPr lang="en-US" altLang="zh-CN" sz="2800" dirty="0"/>
              <a:t>CPY:  </a:t>
            </a:r>
            <a:r>
              <a:rPr lang="zh-CN" altLang="zh-CN" sz="2800" dirty="0"/>
              <a:t>每年复利期数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4193" y="2555212"/>
            <a:ext cx="46291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179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/>
              <a:t>正负</a:t>
            </a:r>
            <a:r>
              <a:rPr lang="zh-CN" altLang="en-US" dirty="0" smtClean="0"/>
              <a:t>号</a:t>
            </a:r>
            <a:r>
              <a:rPr lang="zh-CN" altLang="zh-CN" dirty="0" smtClean="0"/>
              <a:t>说明</a:t>
            </a:r>
            <a:r>
              <a:rPr lang="zh-CN" altLang="zh-CN" dirty="0"/>
              <a:t>：</a:t>
            </a:r>
            <a:br>
              <a:rPr lang="zh-CN" altLang="zh-CN" dirty="0"/>
            </a:br>
            <a:r>
              <a:rPr lang="zh-CN" altLang="zh-CN" dirty="0"/>
              <a:t>其中</a:t>
            </a:r>
            <a:r>
              <a:rPr lang="en-US" altLang="zh-CN" dirty="0"/>
              <a:t>PV</a:t>
            </a:r>
            <a:r>
              <a:rPr lang="zh-CN" altLang="zh-CN" dirty="0"/>
              <a:t>，</a:t>
            </a:r>
            <a:r>
              <a:rPr lang="en-US" altLang="zh-CN" dirty="0"/>
              <a:t>PMT</a:t>
            </a:r>
            <a:r>
              <a:rPr lang="zh-CN" altLang="zh-CN" dirty="0"/>
              <a:t>，</a:t>
            </a:r>
            <a:r>
              <a:rPr lang="en-US" altLang="zh-CN" dirty="0"/>
              <a:t>FV</a:t>
            </a:r>
            <a:r>
              <a:rPr lang="zh-CN" altLang="zh-CN" dirty="0"/>
              <a:t>通常用</a:t>
            </a:r>
            <a:r>
              <a:rPr lang="zh-CN" altLang="zh-CN" dirty="0" smtClean="0"/>
              <a:t>正负</a:t>
            </a:r>
            <a:r>
              <a:rPr lang="zh-CN" altLang="en-US" dirty="0" smtClean="0"/>
              <a:t>表示</a:t>
            </a:r>
            <a:r>
              <a:rPr lang="zh-CN" altLang="zh-CN" dirty="0" smtClean="0"/>
              <a:t>现金</a:t>
            </a:r>
            <a:r>
              <a:rPr lang="zh-CN" altLang="zh-CN" dirty="0"/>
              <a:t>的流向</a:t>
            </a:r>
            <a:br>
              <a:rPr lang="zh-CN" altLang="zh-CN" dirty="0"/>
            </a:b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355" y="2254572"/>
            <a:ext cx="8142973" cy="306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01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9654" y="353568"/>
            <a:ext cx="9685866" cy="2206752"/>
          </a:xfrm>
        </p:spPr>
        <p:txBody>
          <a:bodyPr>
            <a:normAutofit fontScale="90000"/>
          </a:bodyPr>
          <a:lstStyle/>
          <a:p>
            <a:r>
              <a:rPr lang="zh-CN" altLang="zh-CN" dirty="0" smtClean="0"/>
              <a:t>例</a:t>
            </a:r>
            <a:r>
              <a:rPr lang="en-US" altLang="zh-CN" dirty="0" smtClean="0"/>
              <a:t>2</a:t>
            </a:r>
            <a:r>
              <a:rPr lang="zh-CN" altLang="zh-CN" dirty="0" smtClean="0"/>
              <a:t>：</a:t>
            </a:r>
            <a:r>
              <a:rPr lang="zh-CN" altLang="zh-CN" dirty="0"/>
              <a:t>一个家庭向银行贷款</a:t>
            </a:r>
            <a:r>
              <a:rPr lang="en-US" altLang="zh-CN" dirty="0"/>
              <a:t>42000</a:t>
            </a:r>
            <a:r>
              <a:rPr lang="zh-CN" altLang="zh-CN" dirty="0"/>
              <a:t>元用于维修房屋，他们计划分</a:t>
            </a:r>
            <a:r>
              <a:rPr lang="en-US" altLang="zh-CN" dirty="0"/>
              <a:t>10</a:t>
            </a:r>
            <a:r>
              <a:rPr lang="zh-CN" altLang="zh-CN" dirty="0"/>
              <a:t>年还清，贷款年息</a:t>
            </a:r>
            <a:r>
              <a:rPr lang="en-US" altLang="zh-CN" dirty="0"/>
              <a:t>7%</a:t>
            </a:r>
            <a:r>
              <a:rPr lang="zh-CN" altLang="zh-CN" dirty="0"/>
              <a:t>按季度复利，他们计划每季度还款</a:t>
            </a:r>
            <a:r>
              <a:rPr lang="en-US" altLang="zh-CN" dirty="0"/>
              <a:t>1468.83</a:t>
            </a:r>
            <a:r>
              <a:rPr lang="zh-CN" altLang="zh-CN" dirty="0"/>
              <a:t>元，</a:t>
            </a:r>
            <a:r>
              <a:rPr lang="en-US" altLang="zh-CN" dirty="0"/>
              <a:t>4</a:t>
            </a:r>
            <a:r>
              <a:rPr lang="zh-CN" altLang="zh-CN" dirty="0"/>
              <a:t>年后，银行利率发生变化，年息变为</a:t>
            </a:r>
            <a:r>
              <a:rPr lang="en-US" altLang="zh-CN" dirty="0"/>
              <a:t>8%</a:t>
            </a:r>
            <a:r>
              <a:rPr lang="zh-CN" altLang="zh-CN" dirty="0"/>
              <a:t>按</a:t>
            </a:r>
            <a:r>
              <a:rPr lang="zh-CN" altLang="zh-CN" dirty="0" smtClean="0"/>
              <a:t>季度</a:t>
            </a:r>
            <a:r>
              <a:rPr lang="zh-CN" altLang="en-US" dirty="0"/>
              <a:t>复利</a:t>
            </a:r>
            <a:r>
              <a:rPr lang="zh-CN" altLang="zh-CN" dirty="0" smtClean="0"/>
              <a:t>。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574" y="2718816"/>
            <a:ext cx="10746570" cy="2737330"/>
          </a:xfrm>
        </p:spPr>
        <p:txBody>
          <a:bodyPr>
            <a:normAutofit fontScale="92500"/>
          </a:bodyPr>
          <a:lstStyle/>
          <a:p>
            <a:r>
              <a:rPr lang="zh-CN" altLang="zh-CN" sz="2400" dirty="0"/>
              <a:t>问题一：如果每季度还款额度不变，请问还清时共还多少期？共支付利息多少元？</a:t>
            </a:r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/>
              <a:t> </a:t>
            </a:r>
            <a:endParaRPr lang="zh-CN" altLang="zh-CN" sz="2400" dirty="0"/>
          </a:p>
          <a:p>
            <a:r>
              <a:rPr lang="zh-CN" altLang="zh-CN" sz="2400" dirty="0"/>
              <a:t>问题二：如果必须在规定年限内还清，每季度应还款多少元？共支付利息多少元？</a:t>
            </a:r>
          </a:p>
          <a:p>
            <a:pPr marL="0" indent="0">
              <a:buNone/>
            </a:pPr>
            <a:r>
              <a:rPr lang="en-US" altLang="zh-CN" dirty="0"/>
              <a:t> 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0951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843" y="716314"/>
            <a:ext cx="8596668" cy="1320800"/>
          </a:xfrm>
        </p:spPr>
        <p:txBody>
          <a:bodyPr/>
          <a:lstStyle/>
          <a:p>
            <a:r>
              <a:rPr lang="zh-CN" altLang="en-US" dirty="0" smtClean="0"/>
              <a:t>澳大利亚有关部分教学要求（</a:t>
            </a:r>
            <a:r>
              <a:rPr lang="en-US" altLang="zh-CN" dirty="0" smtClean="0"/>
              <a:t>2016-2018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99" y="2473994"/>
            <a:ext cx="12040501" cy="309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73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1807"/>
            <a:ext cx="9041152" cy="14387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36" y="1953324"/>
            <a:ext cx="11958664" cy="344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824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599" y="220768"/>
            <a:ext cx="7516210" cy="109495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澳大利亚</a:t>
            </a:r>
            <a:r>
              <a:rPr lang="en-US" altLang="zh-CN" dirty="0" smtClean="0"/>
              <a:t>VCE</a:t>
            </a:r>
            <a:r>
              <a:rPr lang="zh-CN" altLang="en-US" dirty="0" smtClean="0"/>
              <a:t>考题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295" y="1097353"/>
            <a:ext cx="11098705" cy="576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43886"/>
      </p:ext>
    </p:extLst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61</TotalTime>
  <Words>322</Words>
  <Application>Microsoft Office PowerPoint</Application>
  <PresentationFormat>宽屏</PresentationFormat>
  <Paragraphs>47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方正姚体</vt:lpstr>
      <vt:lpstr>华文新魏</vt:lpstr>
      <vt:lpstr>Arial</vt:lpstr>
      <vt:lpstr>Trebuchet MS</vt:lpstr>
      <vt:lpstr>Wingdings 3</vt:lpstr>
      <vt:lpstr>平面</vt:lpstr>
      <vt:lpstr>例说图形计算器中金融求解功能</vt:lpstr>
      <vt:lpstr>一、分期还贷模型</vt:lpstr>
      <vt:lpstr>例1：某人向银行贷款500000元用于购房,计划20年还清,贷款年息为6%按月复利,他每月还款3582.16元,问十年以后他欠银行多少钱?</vt:lpstr>
      <vt:lpstr>变量说明: </vt:lpstr>
      <vt:lpstr>正负号说明： 其中PV，PMT，FV通常用正负表示现金的流向 </vt:lpstr>
      <vt:lpstr>例2：一个家庭向银行贷款42000元用于维修房屋，他们计划分10年还清，贷款年息7%按季度复利，他们计划每季度还款1468.83元，4年后，银行利率发生变化，年息变为8%按季度复利。 </vt:lpstr>
      <vt:lpstr>澳大利亚有关部分教学要求（2016-2018）</vt:lpstr>
      <vt:lpstr>PowerPoint 演示文稿</vt:lpstr>
      <vt:lpstr>澳大利亚VCE考题</vt:lpstr>
      <vt:lpstr>职业年金以及投资模式</vt:lpstr>
      <vt:lpstr>澳大利亚VCE考题</vt:lpstr>
      <vt:lpstr>澳大利亚VCE考题</vt:lpstr>
      <vt:lpstr>例3 员工甲目前45岁,他计划65岁退休,他估计需要480000的年金来用于维持退休后月收入,目前他的帐户里已有60000元,以年息7%按月复利. </vt:lpstr>
      <vt:lpstr>若他的缴费模式按照问题三进行,当他退休时,他有两种领取生活费的方式: 方式一: 永久模式,每月提取利息.其中年息为8%. 方式二: 分25年领取完.其中年息也为8%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例说图形计算器金融求解功能</dc:title>
  <dc:creator>李彤彤</dc:creator>
  <cp:lastModifiedBy>李彤彤</cp:lastModifiedBy>
  <cp:revision>19</cp:revision>
  <dcterms:created xsi:type="dcterms:W3CDTF">2015-05-19T10:50:03Z</dcterms:created>
  <dcterms:modified xsi:type="dcterms:W3CDTF">2015-05-21T14:24:48Z</dcterms:modified>
</cp:coreProperties>
</file>