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sldIdLst>
    <p:sldId id="258" r:id="rId2"/>
    <p:sldId id="259" r:id="rId3"/>
    <p:sldId id="260" r:id="rId4"/>
    <p:sldId id="261" r:id="rId5"/>
    <p:sldId id="263" r:id="rId6"/>
    <p:sldId id="262" r:id="rId7"/>
    <p:sldId id="257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 showGuides="1">
      <p:cViewPr>
        <p:scale>
          <a:sx n="40" d="100"/>
          <a:sy n="40" d="100"/>
        </p:scale>
        <p:origin x="-1302" y="-234"/>
      </p:cViewPr>
      <p:guideLst>
        <p:guide orient="horz" pos="2016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55729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7715673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581678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19658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843143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5212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50918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24508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00439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963895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17476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30BAEA-44E0-4ED1-93F3-C019A1BEC356}" type="datetimeFigureOut">
              <a:rPr lang="en-US" smtClean="0"/>
              <a:pPr/>
              <a:t>4/1/2014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6B8D7E-EDB4-40D0-A6B6-E55096BBBEE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689844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tiff"/><Relationship Id="rId2" Type="http://schemas.openxmlformats.org/officeDocument/2006/relationships/image" Target="../media/image24.tif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tiff"/><Relationship Id="rId2" Type="http://schemas.openxmlformats.org/officeDocument/2006/relationships/image" Target="../media/image26.tif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20.tif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tiff"/><Relationship Id="rId2" Type="http://schemas.openxmlformats.org/officeDocument/2006/relationships/image" Target="../media/image22.tif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Breathtaking Scatter Plots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219200"/>
            <a:ext cx="8382000" cy="452596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Downloadable at education.ti.com/exchange/</a:t>
            </a:r>
            <a:r>
              <a:rPr lang="en-US" sz="2400" dirty="0" err="1" smtClean="0"/>
              <a:t>bsp</a:t>
            </a:r>
            <a:endParaRPr lang="en-US" sz="2400" dirty="0" smtClean="0"/>
          </a:p>
          <a:p>
            <a:endParaRPr lang="en-US" sz="2400" dirty="0" smtClean="0"/>
          </a:p>
          <a:p>
            <a:r>
              <a:rPr lang="en-US" sz="2400" dirty="0"/>
              <a:t>Box and Whisker Plots to analyze </a:t>
            </a:r>
            <a:r>
              <a:rPr lang="en-US" sz="2400" dirty="0" err="1"/>
              <a:t>BiVariate</a:t>
            </a:r>
            <a:r>
              <a:rPr lang="en-US" sz="2400" dirty="0"/>
              <a:t> (2 variable) data.  </a:t>
            </a:r>
            <a:endParaRPr lang="en-US" sz="2400" dirty="0" smtClean="0"/>
          </a:p>
          <a:p>
            <a:endParaRPr lang="en-US" sz="2400" dirty="0"/>
          </a:p>
          <a:p>
            <a:r>
              <a:rPr lang="en-US" sz="2400" dirty="0" smtClean="0"/>
              <a:t>Includes rich questions that encourage kids to analyze the graphs they create.   TI-84C is a tool, not the end result.</a:t>
            </a:r>
          </a:p>
          <a:p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388" t="48341" r="9770" b="31659"/>
          <a:stretch/>
        </p:blipFill>
        <p:spPr>
          <a:xfrm>
            <a:off x="2743200" y="4191000"/>
            <a:ext cx="3429000" cy="2545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23426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442" y="139995"/>
            <a:ext cx="4912096" cy="6351848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3400" y="139995"/>
            <a:ext cx="4959545" cy="641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076653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280356"/>
            <a:ext cx="4572000" cy="59120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73046" y="152400"/>
            <a:ext cx="4670953" cy="60400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291799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Content Placeholder 5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762634677"/>
              </p:ext>
            </p:extLst>
          </p:nvPr>
        </p:nvGraphicFramePr>
        <p:xfrm>
          <a:off x="3657600" y="176213"/>
          <a:ext cx="5029200" cy="6505575"/>
        </p:xfrm>
        <a:graphic>
          <a:graphicData uri="http://schemas.openxmlformats.org/presentationml/2006/ole">
            <p:oleObj spid="_x0000_s1038" name="Acrobat Document" r:id="rId3" imgW="7768440" imgH="10058400" progId="AcroExch.Document.11">
              <p:embed/>
            </p:oleObj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304800" y="609600"/>
            <a:ext cx="3657600" cy="429348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1</a:t>
            </a:r>
            <a:r>
              <a:rPr lang="en-US" sz="1600" baseline="30000" dirty="0" smtClean="0"/>
              <a:t>st</a:t>
            </a:r>
            <a:r>
              <a:rPr lang="en-US" sz="1600" dirty="0" smtClean="0"/>
              <a:t> Day of the Activity</a:t>
            </a:r>
          </a:p>
          <a:p>
            <a:pPr algn="ctr"/>
            <a:r>
              <a:rPr lang="en-US" sz="1400" dirty="0" smtClean="0"/>
              <a:t>(about </a:t>
            </a:r>
            <a:r>
              <a:rPr lang="en-US" sz="1400" dirty="0"/>
              <a:t>30 </a:t>
            </a:r>
            <a:r>
              <a:rPr lang="en-US" sz="1400" dirty="0" smtClean="0"/>
              <a:t>minutes)</a:t>
            </a:r>
          </a:p>
          <a:p>
            <a:pPr algn="ctr"/>
            <a:r>
              <a:rPr lang="en-US" sz="1100" dirty="0" smtClean="0"/>
              <a:t>We spread the activity out over 3 class periods </a:t>
            </a:r>
          </a:p>
          <a:p>
            <a:pPr algn="ctr"/>
            <a:endParaRPr lang="en-US" sz="500" dirty="0" smtClean="0"/>
          </a:p>
          <a:p>
            <a:pPr algn="ctr"/>
            <a:endParaRPr lang="en-US" sz="500" dirty="0" smtClean="0"/>
          </a:p>
          <a:p>
            <a:pPr algn="ctr"/>
            <a:endParaRPr lang="en-US" sz="500" dirty="0"/>
          </a:p>
          <a:p>
            <a:pPr algn="ctr"/>
            <a:endParaRPr lang="en-US" sz="500" dirty="0"/>
          </a:p>
          <a:p>
            <a:pPr algn="ctr"/>
            <a:r>
              <a:rPr lang="en-US" sz="1600" dirty="0" smtClean="0"/>
              <a:t>Conducting the Experiment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Part 1 – Questions 1-3</a:t>
            </a:r>
          </a:p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IPAD timer on the document camera.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Students partner up and alternate holding breath or watching the timer.  (6 trials:  each student holds his/her breath 3 times)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Student holding breath has back to timer.</a:t>
            </a:r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xmlns="" val="3031693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96170" y="-158004"/>
            <a:ext cx="7129030" cy="922580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2400" y="609600"/>
            <a:ext cx="3505200" cy="453970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1600" dirty="0" smtClean="0"/>
              <a:t>Prior to 2</a:t>
            </a:r>
            <a:r>
              <a:rPr lang="en-US" sz="1600" baseline="30000" dirty="0" smtClean="0"/>
              <a:t>nd</a:t>
            </a:r>
            <a:r>
              <a:rPr lang="en-US" sz="1600" dirty="0" smtClean="0"/>
              <a:t> Day of the Activity</a:t>
            </a:r>
          </a:p>
          <a:p>
            <a:pPr algn="ctr"/>
            <a:endParaRPr lang="en-US" sz="500" dirty="0"/>
          </a:p>
          <a:p>
            <a:pPr algn="ctr"/>
            <a:r>
              <a:rPr lang="en-US" sz="1600" dirty="0" smtClean="0"/>
              <a:t>Gathering the Data into one Place</a:t>
            </a:r>
          </a:p>
          <a:p>
            <a:endParaRPr lang="en-US" sz="1400" dirty="0" smtClean="0"/>
          </a:p>
          <a:p>
            <a:endParaRPr lang="en-US" sz="1400" dirty="0" smtClean="0"/>
          </a:p>
          <a:p>
            <a:r>
              <a:rPr lang="en-US" sz="1400" dirty="0" smtClean="0"/>
              <a:t>Compile data onto one page.</a:t>
            </a:r>
          </a:p>
          <a:p>
            <a:endParaRPr lang="en-US" sz="1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Save class time.  Do this after school.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Use each child’s longest actual time, rather than an average.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Including initials of each child enabled them to identify errors.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400" dirty="0" smtClean="0"/>
              <a:t>Project this page so all students can see it, or photocopy for each table.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400" dirty="0"/>
          </a:p>
          <a:p>
            <a:endParaRPr lang="en-US" sz="1400" dirty="0"/>
          </a:p>
          <a:p>
            <a:endParaRPr lang="en-US" sz="1400" dirty="0" smtClean="0"/>
          </a:p>
          <a:p>
            <a:endParaRPr lang="en-US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5562600" y="685800"/>
            <a:ext cx="609600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/>
              <a:t>Estimated time</a:t>
            </a:r>
            <a:endParaRPr lang="en-US" sz="800" dirty="0"/>
          </a:p>
        </p:txBody>
      </p:sp>
      <p:sp>
        <p:nvSpPr>
          <p:cNvPr id="12" name="Rectangle 11"/>
          <p:cNvSpPr/>
          <p:nvPr/>
        </p:nvSpPr>
        <p:spPr>
          <a:xfrm>
            <a:off x="5257800" y="152400"/>
            <a:ext cx="1600200" cy="5334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492242" y="87868"/>
            <a:ext cx="136575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dirty="0" smtClean="0"/>
              <a:t>List 1    List 2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166358" y="528935"/>
            <a:ext cx="609600" cy="4616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800" dirty="0" smtClean="0"/>
              <a:t>Longest actual time</a:t>
            </a:r>
            <a:endParaRPr lang="en-US" sz="800" dirty="0"/>
          </a:p>
        </p:txBody>
      </p:sp>
    </p:spTree>
    <p:extLst>
      <p:ext uri="{BB962C8B-B14F-4D97-AF65-F5344CB8AC3E}">
        <p14:creationId xmlns:p14="http://schemas.microsoft.com/office/powerpoint/2010/main" xmlns="" val="283970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81000" y="2392325"/>
            <a:ext cx="3810000" cy="369331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If </a:t>
            </a:r>
            <a:r>
              <a:rPr lang="en-US" dirty="0"/>
              <a:t>using a classroom set </a:t>
            </a:r>
            <a:r>
              <a:rPr lang="en-US" dirty="0" smtClean="0"/>
              <a:t> of TI-84s, begin each new activity by resetting calculator’s memory.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Press </a:t>
            </a:r>
            <a:r>
              <a:rPr lang="en-US" dirty="0">
                <a:latin typeface="TI84EmuKeys"/>
              </a:rPr>
              <a:t>`´  </a:t>
            </a:r>
            <a:r>
              <a:rPr lang="en-US" dirty="0"/>
              <a:t> to access MEMORY menu.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If continuing, instead of starting an activity, it might be better to reset Defaults instead of RAM.</a:t>
            </a:r>
          </a:p>
          <a:p>
            <a:r>
              <a:rPr lang="en-US" dirty="0" smtClean="0"/>
              <a:t> </a:t>
            </a:r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459" y="304800"/>
            <a:ext cx="1926412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459" y="1895253"/>
            <a:ext cx="1926412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87460" y="3505199"/>
            <a:ext cx="1926412" cy="14478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96320" y="5103837"/>
            <a:ext cx="1928491" cy="144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14400" y="971923"/>
            <a:ext cx="3025059" cy="1200329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pPr algn="ctr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Day of the Activity</a:t>
            </a:r>
          </a:p>
          <a:p>
            <a:pPr algn="ctr"/>
            <a:endParaRPr lang="en-US" dirty="0" smtClean="0"/>
          </a:p>
          <a:p>
            <a:pPr algn="ctr"/>
            <a:r>
              <a:rPr lang="en-US" dirty="0"/>
              <a:t>Graph Scatterplots on </a:t>
            </a:r>
            <a:r>
              <a:rPr lang="en-US" dirty="0" smtClean="0"/>
              <a:t>TI-84Cs</a:t>
            </a:r>
            <a:endParaRPr lang="en-US" dirty="0"/>
          </a:p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537520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" y="1045488"/>
            <a:ext cx="6858000" cy="5601533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Enter estimates into </a:t>
            </a:r>
            <a:r>
              <a:rPr lang="en-US" dirty="0"/>
              <a:t>L1 </a:t>
            </a:r>
            <a:r>
              <a:rPr lang="en-US" dirty="0" smtClean="0"/>
              <a:t>and actual times </a:t>
            </a:r>
            <a:r>
              <a:rPr lang="en-US" dirty="0"/>
              <a:t>into L2</a:t>
            </a:r>
            <a:r>
              <a:rPr lang="en-US" dirty="0" smtClean="0"/>
              <a:t>.   Access Statistics editor by pressing </a:t>
            </a:r>
            <a:r>
              <a:rPr lang="en-US" sz="1400" dirty="0" smtClean="0">
                <a:latin typeface="TI84EmuKeys"/>
              </a:rPr>
              <a:t>S  </a:t>
            </a:r>
            <a:r>
              <a:rPr lang="en-US" dirty="0"/>
              <a:t>then choosing 1: Edit… from the first menu</a:t>
            </a:r>
            <a:r>
              <a:rPr lang="en-US" dirty="0" smtClean="0"/>
              <a:t>.</a:t>
            </a:r>
          </a:p>
          <a:p>
            <a:pPr marL="285750" indent="-285750"/>
            <a:endParaRPr lang="en-US" dirty="0" smtClean="0"/>
          </a:p>
          <a:p>
            <a:pPr marL="285750" indent="-285750"/>
            <a:r>
              <a:rPr lang="en-US" dirty="0" smtClean="0"/>
              <a:t> 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Enter all </a:t>
            </a:r>
            <a:r>
              <a:rPr lang="en-US" dirty="0"/>
              <a:t>data into L1, then all data into L2, rather than entering data as ordered pairs</a:t>
            </a:r>
            <a:r>
              <a:rPr lang="en-US" dirty="0" smtClean="0"/>
              <a:t>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9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Ensure lists are the same length.  In screen at top right, the 24</a:t>
            </a:r>
            <a:r>
              <a:rPr lang="en-US" baseline="30000" dirty="0" smtClean="0"/>
              <a:t>th</a:t>
            </a:r>
            <a:r>
              <a:rPr lang="en-US" dirty="0" smtClean="0"/>
              <a:t> cell is blank, so there are 23 pairs of data in these 2 lists.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Press </a:t>
            </a:r>
            <a:r>
              <a:rPr lang="en-US" dirty="0" smtClean="0">
                <a:latin typeface="TI84EmuKeys"/>
              </a:rPr>
              <a:t>`å  </a:t>
            </a:r>
            <a:r>
              <a:rPr lang="en-US" dirty="0" smtClean="0"/>
              <a:t>     Set up the scatterplot, as shown in 2</a:t>
            </a:r>
            <a:r>
              <a:rPr lang="en-US" baseline="30000" dirty="0" smtClean="0"/>
              <a:t>nd</a:t>
            </a:r>
            <a:r>
              <a:rPr lang="en-US" dirty="0" smtClean="0"/>
              <a:t> screen at right.  Note:  Students will want to change the color.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9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Press  </a:t>
            </a:r>
            <a:r>
              <a:rPr lang="en-US" dirty="0" smtClean="0">
                <a:latin typeface="TI84EmuKeys"/>
              </a:rPr>
              <a:t>%</a:t>
            </a:r>
            <a:r>
              <a:rPr lang="en-US" dirty="0" smtClean="0"/>
              <a:t>.  </a:t>
            </a:r>
            <a:r>
              <a:rPr lang="en-US" dirty="0" smtClean="0"/>
              <a:t>Using </a:t>
            </a:r>
            <a:r>
              <a:rPr lang="en-US" dirty="0" smtClean="0"/>
              <a:t>default </a:t>
            </a:r>
            <a:r>
              <a:rPr lang="en-US" dirty="0" smtClean="0"/>
              <a:t>Window, </a:t>
            </a:r>
            <a:r>
              <a:rPr lang="en-US" dirty="0" smtClean="0"/>
              <a:t>no scatterplot appears.  This prompts a discussion about where to look for the graph.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9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Press </a:t>
            </a:r>
            <a:r>
              <a:rPr lang="en-US" dirty="0" smtClean="0">
                <a:latin typeface="TI84EmuKeys"/>
              </a:rPr>
              <a:t>@</a:t>
            </a:r>
            <a:r>
              <a:rPr lang="en-US" dirty="0" smtClean="0"/>
              <a:t>.  Discuss what’s needed for an appropriate viewing window.   [0,160] by [0,160] matches the </a:t>
            </a:r>
            <a:r>
              <a:rPr lang="en-US" dirty="0" err="1" smtClean="0"/>
              <a:t>tickmarks</a:t>
            </a:r>
            <a:r>
              <a:rPr lang="en-US" dirty="0" smtClean="0"/>
              <a:t> on the screenshots in the handout.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9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Press  </a:t>
            </a:r>
            <a:r>
              <a:rPr lang="en-US" dirty="0" smtClean="0">
                <a:latin typeface="TI84EmuKeys"/>
              </a:rPr>
              <a:t>%</a:t>
            </a:r>
            <a:r>
              <a:rPr lang="en-US" dirty="0" smtClean="0"/>
              <a:t> to view scatterplot.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43200" y="228600"/>
            <a:ext cx="2232214" cy="553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Day of the Activity</a:t>
            </a:r>
          </a:p>
          <a:p>
            <a:pPr algn="ctr"/>
            <a:r>
              <a:rPr lang="en-US" sz="1100" dirty="0" smtClean="0"/>
              <a:t>continued</a:t>
            </a:r>
            <a:endParaRPr lang="en-US" sz="11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3161" y="228601"/>
            <a:ext cx="1622239" cy="1219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2376" y="1524000"/>
            <a:ext cx="1633024" cy="1227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2376" y="2819400"/>
            <a:ext cx="1633024" cy="12273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93009" y="4114800"/>
            <a:ext cx="1622391" cy="1219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2224" y="5486400"/>
            <a:ext cx="1633176" cy="12274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/>
          <p:cNvSpPr/>
          <p:nvPr/>
        </p:nvSpPr>
        <p:spPr>
          <a:xfrm>
            <a:off x="0" y="1777425"/>
            <a:ext cx="7239000" cy="584775"/>
          </a:xfrm>
          <a:prstGeom prst="rect">
            <a:avLst/>
          </a:prstGeom>
          <a:solidFill>
            <a:srgbClr val="FFFF00"/>
          </a:solidFill>
        </p:spPr>
        <p:txBody>
          <a:bodyPr wrap="square">
            <a:spAutoFit/>
          </a:bodyPr>
          <a:lstStyle/>
          <a:p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NOTE:  This PowerPoint and the data used during this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Webinar (as well as the data from 2 other 7</a:t>
            </a:r>
            <a:r>
              <a:rPr lang="en-US" sz="16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 classes) </a:t>
            </a:r>
            <a:r>
              <a:rPr lang="en-US" sz="1600" b="1" dirty="0" smtClean="0">
                <a:latin typeface="Times New Roman" pitchFamily="18" charset="0"/>
                <a:cs typeface="Times New Roman" pitchFamily="18" charset="0"/>
              </a:rPr>
              <a:t>are available for downloading after the Webinar.  </a:t>
            </a:r>
            <a:endParaRPr lang="en-US" sz="16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592890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33800" y="-76200"/>
            <a:ext cx="5303520" cy="685800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90600" y="228600"/>
            <a:ext cx="2232214" cy="55399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Day of the Activity</a:t>
            </a:r>
          </a:p>
          <a:p>
            <a:pPr algn="ctr"/>
            <a:r>
              <a:rPr lang="en-US" sz="1100" dirty="0" smtClean="0"/>
              <a:t>continued</a:t>
            </a:r>
            <a:endParaRPr lang="en-US" sz="1100" dirty="0"/>
          </a:p>
        </p:txBody>
      </p:sp>
      <p:sp>
        <p:nvSpPr>
          <p:cNvPr id="16" name="Rectangle 15"/>
          <p:cNvSpPr/>
          <p:nvPr/>
        </p:nvSpPr>
        <p:spPr>
          <a:xfrm>
            <a:off x="0" y="781883"/>
            <a:ext cx="4343400" cy="532453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</a:t>
            </a:r>
            <a:r>
              <a:rPr lang="en-US" dirty="0" smtClean="0"/>
              <a:t>tudents sketch scatterplot on page 1 (see sample at right)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>
                <a:solidFill>
                  <a:schemeClr val="accent4"/>
                </a:solidFill>
              </a:rPr>
              <a:t>Students discuss and write answers to questions 5 and 6.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 smtClean="0"/>
              <a:t>Sample student responses for #5: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Everyone holds their breath at different amounts of time.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baseline="-25000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There is a wide range of times in our class.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i="1" baseline="-25000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No one had the exact right estimate, and most of them could hold their </a:t>
            </a:r>
            <a:r>
              <a:rPr lang="en-US" i="1" baseline="-25000" dirty="0" err="1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breth</a:t>
            </a:r>
            <a:r>
              <a:rPr lang="en-US" i="1" baseline="-25000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 (sic) longer.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i="1" baseline="-25000" dirty="0" smtClean="0">
              <a:cs typeface="Aharoni" panose="02010803020104030203" pitchFamily="2" charset="-79"/>
            </a:endParaRPr>
          </a:p>
          <a:p>
            <a:r>
              <a:rPr lang="en-US" dirty="0" smtClean="0"/>
              <a:t>Sample </a:t>
            </a:r>
            <a:r>
              <a:rPr lang="en-US" dirty="0"/>
              <a:t>student responses for </a:t>
            </a:r>
            <a:r>
              <a:rPr lang="en-US" dirty="0" smtClean="0"/>
              <a:t>#6: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Diagonal line straight across.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It would be really low and really high.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The graph would be a diagonal line.</a:t>
            </a:r>
            <a:endParaRPr lang="en-US" sz="1200" i="1" baseline="-25000" dirty="0" smtClean="0">
              <a:solidFill>
                <a:schemeClr val="accent2">
                  <a:lumMod val="50000"/>
                </a:schemeClr>
              </a:solidFill>
              <a:cs typeface="Aharoni" panose="02010803020104030203" pitchFamily="2" charset="-79"/>
            </a:endParaRPr>
          </a:p>
          <a:p>
            <a:endParaRPr lang="en-US" sz="1200" i="1" dirty="0" smtClean="0">
              <a:cs typeface="Aharoni" panose="02010803020104030203" pitchFamily="2" charset="-79"/>
            </a:endParaRPr>
          </a:p>
          <a:p>
            <a:r>
              <a:rPr lang="en-US" dirty="0" smtClean="0"/>
              <a:t>Finish 2</a:t>
            </a:r>
            <a:r>
              <a:rPr lang="en-US" baseline="30000" dirty="0" smtClean="0"/>
              <a:t>nd</a:t>
            </a:r>
            <a:r>
              <a:rPr lang="en-US" dirty="0" smtClean="0"/>
              <a:t> day by doing #7:  Part 2 – X-Y Line. </a:t>
            </a:r>
          </a:p>
          <a:p>
            <a:endParaRPr lang="en-US" sz="400" dirty="0" smtClean="0"/>
          </a:p>
          <a:p>
            <a:r>
              <a:rPr lang="en-US" dirty="0" smtClean="0"/>
              <a:t>Two alternatives to #7:</a:t>
            </a:r>
          </a:p>
          <a:p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</a:rPr>
              <a:t>   1   Instead of copying L2 into L3, Plot L2 vs L2.</a:t>
            </a:r>
          </a:p>
          <a:p>
            <a:r>
              <a:rPr lang="en-US" sz="1600" dirty="0"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</a:rPr>
              <a:t>   2   Graph Y1=X</a:t>
            </a:r>
          </a:p>
          <a:p>
            <a:r>
              <a:rPr lang="en-US" sz="1600" dirty="0" smtClean="0">
                <a:solidFill>
                  <a:schemeClr val="accent4">
                    <a:lumMod val="75000"/>
                  </a:schemeClr>
                </a:solidFill>
              </a:rPr>
              <a:t>We chose to graph Y1=X</a:t>
            </a:r>
            <a:endParaRPr lang="en-US" sz="1600" dirty="0">
              <a:solidFill>
                <a:schemeClr val="accent4">
                  <a:lumMod val="75000"/>
                </a:schemeClr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84721" y="5551055"/>
            <a:ext cx="1729562" cy="12998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7490283" y="228600"/>
            <a:ext cx="134891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738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62400" y="-1772"/>
            <a:ext cx="5299364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43000" y="468868"/>
            <a:ext cx="22707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3rd Day of the Activity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391400" y="304800"/>
            <a:ext cx="1348917" cy="4572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52400" y="990600"/>
            <a:ext cx="2667000" cy="1169551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400" dirty="0" smtClean="0"/>
              <a:t>Since the 84s had been used by 2 other classes, it now had 3 sets of data, so we did not want to reset the memory.  This time we started with Reset Defaults.</a:t>
            </a:r>
            <a:endParaRPr lang="en-US" sz="1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37121" y="999112"/>
            <a:ext cx="15335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Rectangle 12"/>
          <p:cNvSpPr/>
          <p:nvPr/>
        </p:nvSpPr>
        <p:spPr>
          <a:xfrm>
            <a:off x="609600" y="2362200"/>
            <a:ext cx="3810000" cy="1646605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endParaRPr lang="en-US" sz="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Students </a:t>
            </a:r>
            <a:r>
              <a:rPr lang="en-US" sz="1600" dirty="0" err="1" smtClean="0"/>
              <a:t>resketch</a:t>
            </a:r>
            <a:r>
              <a:rPr lang="en-US" sz="1600" dirty="0" smtClean="0"/>
              <a:t> Scatterplot, this time with Y=X line, and after discussion,  add scales and labels to each axis.</a:t>
            </a:r>
          </a:p>
          <a:p>
            <a:endParaRPr lang="en-US" sz="5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Students discuss and write responses to 9, 10, 11, and 12.</a:t>
            </a:r>
          </a:p>
          <a:p>
            <a:endParaRPr lang="en-US" sz="800" dirty="0"/>
          </a:p>
        </p:txBody>
      </p:sp>
      <p:sp>
        <p:nvSpPr>
          <p:cNvPr id="16" name="Rectangle 15"/>
          <p:cNvSpPr/>
          <p:nvPr/>
        </p:nvSpPr>
        <p:spPr>
          <a:xfrm>
            <a:off x="152400" y="4267200"/>
            <a:ext cx="3810000" cy="2446824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1600" dirty="0" smtClean="0"/>
              <a:t>Part 3 – Box Plots</a:t>
            </a:r>
          </a:p>
          <a:p>
            <a:pPr algn="ctr"/>
            <a:endParaRPr lang="en-US" sz="1600" dirty="0" smtClean="0"/>
          </a:p>
          <a:p>
            <a:r>
              <a:rPr lang="en-US" sz="1600" dirty="0"/>
              <a:t> Press </a:t>
            </a:r>
            <a:r>
              <a:rPr lang="en-US" sz="1600" dirty="0">
                <a:latin typeface="TI84EmuKeys"/>
              </a:rPr>
              <a:t>`</a:t>
            </a:r>
            <a:r>
              <a:rPr lang="en-US" sz="1600" dirty="0" smtClean="0">
                <a:latin typeface="TI84EmuKeys"/>
              </a:rPr>
              <a:t>å </a:t>
            </a:r>
            <a:r>
              <a:rPr lang="en-US" sz="1600" dirty="0" smtClean="0"/>
              <a:t>  Set up 2 Box Plots, one for estimates and one for actual times.</a:t>
            </a:r>
          </a:p>
          <a:p>
            <a:endParaRPr lang="en-US" sz="900" dirty="0"/>
          </a:p>
          <a:p>
            <a:r>
              <a:rPr lang="en-US" sz="1600" dirty="0" smtClean="0"/>
              <a:t>When sketching boxplots, be sure students discuss and include axes scales and labels.</a:t>
            </a:r>
            <a:endParaRPr lang="en-US" sz="1600" dirty="0"/>
          </a:p>
          <a:p>
            <a:endParaRPr lang="en-US" sz="1600" dirty="0" smtClean="0"/>
          </a:p>
          <a:p>
            <a:r>
              <a:rPr lang="en-US" sz="1600" dirty="0" smtClean="0"/>
              <a:t>Students discuss and write responses for questions 14-17.</a:t>
            </a:r>
            <a:endParaRPr lang="en-US" sz="1600" dirty="0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72151" y="4969682"/>
            <a:ext cx="1543049" cy="1159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81475" y="4969682"/>
            <a:ext cx="15335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5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382540" y="4976840"/>
            <a:ext cx="15335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733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687282" y="508011"/>
            <a:ext cx="2777363" cy="369332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none" rtlCol="0">
            <a:spAutoFit/>
          </a:bodyPr>
          <a:lstStyle/>
          <a:p>
            <a:r>
              <a:rPr lang="en-US" dirty="0" smtClean="0"/>
              <a:t>Page 2-3 of Student Activity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02048" y="171449"/>
            <a:ext cx="4949953" cy="6400801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152400" y="1143000"/>
            <a:ext cx="4419600" cy="4562788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en-US" sz="1600" dirty="0"/>
              <a:t>Sample student responses for </a:t>
            </a:r>
            <a:r>
              <a:rPr lang="en-US" sz="1600" dirty="0" smtClean="0"/>
              <a:t>#14 (estimates):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The 3 outliers estimated were above the rest of the class.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It tells me that the 3 unconnected boxes are the people who guessed the highest.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Top one (box plot) is estimate.</a:t>
            </a:r>
          </a:p>
          <a:p>
            <a:endParaRPr lang="en-US" sz="1200" i="1" dirty="0" smtClean="0">
              <a:solidFill>
                <a:schemeClr val="accent2">
                  <a:lumMod val="50000"/>
                </a:schemeClr>
              </a:solidFill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i="1" dirty="0">
              <a:solidFill>
                <a:schemeClr val="accent2">
                  <a:lumMod val="50000"/>
                </a:schemeClr>
              </a:solidFill>
              <a:cs typeface="Aharoni" panose="02010803020104030203" pitchFamily="2" charset="-79"/>
            </a:endParaRPr>
          </a:p>
          <a:p>
            <a:r>
              <a:rPr lang="en-US" sz="1600" dirty="0"/>
              <a:t>Sample student responses for #</a:t>
            </a:r>
            <a:r>
              <a:rPr lang="en-US" sz="1600" dirty="0" smtClean="0"/>
              <a:t>15 (actual):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The actual times are very spread out.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That the range between the smallest and the largest is very different</a:t>
            </a: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The box plot shows that at least half of the actual times were more than the largest estimate</a:t>
            </a:r>
            <a:endParaRPr lang="en-US" sz="1200" i="1" dirty="0">
              <a:solidFill>
                <a:schemeClr val="accent2">
                  <a:lumMod val="50000"/>
                </a:schemeClr>
              </a:solidFill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The actual data tend to be higher than the estimates.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i="1" dirty="0">
              <a:solidFill>
                <a:schemeClr val="accent2">
                  <a:lumMod val="50000"/>
                </a:schemeClr>
              </a:solidFill>
              <a:cs typeface="Aharoni" panose="02010803020104030203" pitchFamily="2" charset="-79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200" i="1" dirty="0" smtClean="0">
              <a:solidFill>
                <a:schemeClr val="accent2">
                  <a:lumMod val="50000"/>
                </a:schemeClr>
              </a:solidFill>
              <a:cs typeface="Aharoni" panose="02010803020104030203" pitchFamily="2" charset="-79"/>
            </a:endParaRPr>
          </a:p>
          <a:p>
            <a:r>
              <a:rPr lang="en-US" sz="1600" dirty="0"/>
              <a:t>Sample student responses for </a:t>
            </a:r>
            <a:r>
              <a:rPr lang="en-US" sz="1600" dirty="0" smtClean="0"/>
              <a:t>#16 (comparing estimates and actual)</a:t>
            </a:r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The actual data was a lot longer than the estimated time.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i="1" dirty="0" smtClean="0">
                <a:solidFill>
                  <a:schemeClr val="accent2">
                    <a:lumMod val="50000"/>
                  </a:schemeClr>
                </a:solidFill>
                <a:cs typeface="Aharoni" panose="02010803020104030203" pitchFamily="2" charset="-79"/>
              </a:rPr>
              <a:t>It shows that people guessed lower, except for the three outliers.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050" i="1" dirty="0">
              <a:solidFill>
                <a:schemeClr val="accent2">
                  <a:lumMod val="50000"/>
                </a:schemeClr>
              </a:solidFill>
              <a:cs typeface="Aharoni" panose="02010803020104030203" pitchFamily="2" charset="-79"/>
            </a:endParaRPr>
          </a:p>
          <a:p>
            <a:endParaRPr lang="en-US" sz="1200" i="1" dirty="0">
              <a:solidFill>
                <a:schemeClr val="accent2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76800" y="3367083"/>
            <a:ext cx="15335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388" t="48341" r="9770" b="31659"/>
          <a:stretch/>
        </p:blipFill>
        <p:spPr>
          <a:xfrm>
            <a:off x="6781800" y="3239184"/>
            <a:ext cx="2057400" cy="152705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4743450" y="4766237"/>
            <a:ext cx="3962400" cy="646331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en-US" sz="1200" dirty="0" smtClean="0"/>
              <a:t>These 2 screens emphasize the need for using the calculator as a tool rather than as an end result.  Actual screen shot doesn’t provide as much information as the student sketch.</a:t>
            </a:r>
            <a:endParaRPr lang="en-US" sz="1200" i="1" dirty="0">
              <a:solidFill>
                <a:schemeClr val="accent2">
                  <a:lumMod val="50000"/>
                </a:schemeClr>
              </a:solidFill>
              <a:cs typeface="Aharoni" panose="02010803020104030203" pitchFamily="2" charset="-79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2951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380999"/>
            <a:ext cx="4724400" cy="654147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67200" y="381000"/>
            <a:ext cx="5008880" cy="647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951329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2557</TotalTime>
  <Words>893</Words>
  <Application>Microsoft Office PowerPoint</Application>
  <PresentationFormat>On-screen Show (4:3)</PresentationFormat>
  <Paragraphs>126</Paragraphs>
  <Slides>11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Office Theme</vt:lpstr>
      <vt:lpstr>Acrobat Document</vt:lpstr>
      <vt:lpstr>Breathtaking Scatter Plots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sm14</dc:creator>
  <cp:lastModifiedBy>Stuart</cp:lastModifiedBy>
  <cp:revision>35</cp:revision>
  <dcterms:created xsi:type="dcterms:W3CDTF">2014-03-25T20:38:04Z</dcterms:created>
  <dcterms:modified xsi:type="dcterms:W3CDTF">2014-04-01T17:48:57Z</dcterms:modified>
</cp:coreProperties>
</file>